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7" r:id="rId2"/>
    <p:sldId id="256" r:id="rId3"/>
    <p:sldId id="331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321" r:id="rId12"/>
    <p:sldId id="268" r:id="rId13"/>
    <p:sldId id="323" r:id="rId14"/>
    <p:sldId id="270" r:id="rId15"/>
    <p:sldId id="271" r:id="rId16"/>
    <p:sldId id="265" r:id="rId17"/>
    <p:sldId id="266" r:id="rId18"/>
    <p:sldId id="267" r:id="rId19"/>
    <p:sldId id="324" r:id="rId20"/>
    <p:sldId id="325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332" r:id="rId30"/>
    <p:sldId id="281" r:id="rId31"/>
    <p:sldId id="280" r:id="rId32"/>
    <p:sldId id="326" r:id="rId33"/>
    <p:sldId id="282" r:id="rId34"/>
    <p:sldId id="283" r:id="rId35"/>
    <p:sldId id="284" r:id="rId36"/>
    <p:sldId id="327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18" r:id="rId55"/>
    <p:sldId id="303" r:id="rId56"/>
    <p:sldId id="319" r:id="rId57"/>
    <p:sldId id="304" r:id="rId58"/>
    <p:sldId id="328" r:id="rId59"/>
    <p:sldId id="329" r:id="rId60"/>
    <p:sldId id="305" r:id="rId61"/>
    <p:sldId id="320" r:id="rId62"/>
    <p:sldId id="307" r:id="rId63"/>
    <p:sldId id="308" r:id="rId64"/>
    <p:sldId id="314" r:id="rId65"/>
    <p:sldId id="330" r:id="rId66"/>
    <p:sldId id="315" r:id="rId67"/>
    <p:sldId id="316" r:id="rId68"/>
    <p:sldId id="317" r:id="rId69"/>
    <p:sldId id="309" r:id="rId70"/>
    <p:sldId id="311" r:id="rId71"/>
    <p:sldId id="312" r:id="rId72"/>
    <p:sldId id="313" r:id="rId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r" defTabSz="914400" rtl="1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r" defTabSz="914400" rtl="1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r" defTabSz="914400" rtl="1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6" autoAdjust="0"/>
    <p:restoredTop sz="94660"/>
  </p:normalViewPr>
  <p:slideViewPr>
    <p:cSldViewPr snapToGrid="0">
      <p:cViewPr>
        <p:scale>
          <a:sx n="85" d="100"/>
          <a:sy n="85" d="100"/>
        </p:scale>
        <p:origin x="-1062" y="216"/>
      </p:cViewPr>
      <p:guideLst>
        <p:guide orient="horz" pos="4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2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itchFamily="18" charset="0"/>
              </a:defRPr>
            </a:lvl1pPr>
          </a:lstStyle>
          <a:p>
            <a:pPr>
              <a:defRPr/>
            </a:pPr>
            <a:fld id="{CC461CDE-9D09-4B91-8A17-3C9A6E7B817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328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FEB9926-6061-4542-BEBF-83C9095F6EE0}" type="slidenum">
              <a:rPr lang="he-IL" sz="1200" smtClean="0"/>
              <a:pPr eaLnBrk="1" hangingPunct="1"/>
              <a:t>1</a:t>
            </a:fld>
            <a:endParaRPr lang="en-US" sz="1200" smtClean="0"/>
          </a:p>
        </p:txBody>
      </p:sp>
      <p:sp>
        <p:nvSpPr>
          <p:cNvPr id="747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AF34048-43E8-46ED-B80B-5EA3D0123BFC}" type="slidenum">
              <a:rPr lang="he-IL" sz="1200" smtClean="0"/>
              <a:pPr eaLnBrk="1" hangingPunct="1"/>
              <a:t>10</a:t>
            </a:fld>
            <a:endParaRPr lang="en-US" sz="1200" smtClean="0"/>
          </a:p>
        </p:txBody>
      </p:sp>
      <p:sp>
        <p:nvSpPr>
          <p:cNvPr id="829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AB86E99-4043-47FA-94AC-9897D98A426E}" type="slidenum">
              <a:rPr lang="he-IL" sz="1200" smtClean="0"/>
              <a:pPr eaLnBrk="1" hangingPunct="1"/>
              <a:t>12</a:t>
            </a:fld>
            <a:endParaRPr lang="en-US" sz="1200" smtClean="0"/>
          </a:p>
        </p:txBody>
      </p:sp>
      <p:sp>
        <p:nvSpPr>
          <p:cNvPr id="849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9C379D1-97A2-4F2E-9359-E9EAC0A276E2}" type="slidenum">
              <a:rPr lang="he-IL" sz="1200" smtClean="0"/>
              <a:pPr eaLnBrk="1" hangingPunct="1"/>
              <a:t>13</a:t>
            </a:fld>
            <a:endParaRPr lang="en-US" sz="1200" smtClean="0"/>
          </a:p>
        </p:txBody>
      </p:sp>
      <p:sp>
        <p:nvSpPr>
          <p:cNvPr id="860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CC52485-4AB7-4DA3-B6E4-353DA79CBCF9}" type="slidenum">
              <a:rPr lang="he-IL" sz="1200" smtClean="0"/>
              <a:pPr eaLnBrk="1" hangingPunct="1"/>
              <a:t>14</a:t>
            </a:fld>
            <a:endParaRPr lang="en-US" sz="1200" smtClean="0"/>
          </a:p>
        </p:txBody>
      </p:sp>
      <p:sp>
        <p:nvSpPr>
          <p:cNvPr id="870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F9EF135-CE87-4961-95C8-98A67EE44EA7}" type="slidenum">
              <a:rPr lang="he-IL" sz="1200" smtClean="0"/>
              <a:pPr eaLnBrk="1" hangingPunct="1"/>
              <a:t>15</a:t>
            </a:fld>
            <a:endParaRPr lang="en-US" sz="1200" smtClean="0"/>
          </a:p>
        </p:txBody>
      </p:sp>
      <p:sp>
        <p:nvSpPr>
          <p:cNvPr id="880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DB26BD8-C67A-4BE5-A374-467FF60C8A3A}" type="slidenum">
              <a:rPr lang="he-IL" sz="1200" smtClean="0"/>
              <a:pPr eaLnBrk="1" hangingPunct="1"/>
              <a:t>16</a:t>
            </a:fld>
            <a:endParaRPr lang="en-US" sz="1200" smtClean="0"/>
          </a:p>
        </p:txBody>
      </p:sp>
      <p:sp>
        <p:nvSpPr>
          <p:cNvPr id="890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F9054DD-EF45-492F-8442-AA1FD1A3E416}" type="slidenum">
              <a:rPr lang="he-IL" sz="1200" smtClean="0"/>
              <a:pPr eaLnBrk="1" hangingPunct="1"/>
              <a:t>17</a:t>
            </a:fld>
            <a:endParaRPr lang="en-US" sz="1200" smtClean="0"/>
          </a:p>
        </p:txBody>
      </p:sp>
      <p:sp>
        <p:nvSpPr>
          <p:cNvPr id="901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EF21FC6-33B3-4203-B95C-E28BD7F905A1}" type="slidenum">
              <a:rPr lang="he-IL" sz="1200" smtClean="0"/>
              <a:pPr eaLnBrk="1" hangingPunct="1"/>
              <a:t>18</a:t>
            </a:fld>
            <a:endParaRPr lang="en-US" sz="1200" smtClean="0"/>
          </a:p>
        </p:txBody>
      </p:sp>
      <p:sp>
        <p:nvSpPr>
          <p:cNvPr id="911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5DEFD8E-CB1D-4088-B240-B7DBFCE30D1A}" type="slidenum">
              <a:rPr lang="he-IL" sz="1200" smtClean="0"/>
              <a:pPr eaLnBrk="1" hangingPunct="1"/>
              <a:t>2</a:t>
            </a:fld>
            <a:endParaRPr lang="en-US" sz="1200" smtClean="0"/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FA8BCAA-B031-4467-A8AB-7467F25EA917}" type="slidenum">
              <a:rPr lang="he-IL" sz="1200" smtClean="0"/>
              <a:pPr eaLnBrk="1" hangingPunct="1"/>
              <a:t>21</a:t>
            </a:fld>
            <a:endParaRPr lang="en-US" sz="1200" smtClean="0"/>
          </a:p>
        </p:txBody>
      </p:sp>
      <p:sp>
        <p:nvSpPr>
          <p:cNvPr id="942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2E2A29C-ED1F-4B12-B13F-F6547F089A4A}" type="slidenum">
              <a:rPr lang="he-IL" sz="1200" smtClean="0"/>
              <a:pPr eaLnBrk="1" hangingPunct="1"/>
              <a:t>22</a:t>
            </a:fld>
            <a:endParaRPr lang="en-US" sz="1200" smtClean="0"/>
          </a:p>
        </p:txBody>
      </p:sp>
      <p:sp>
        <p:nvSpPr>
          <p:cNvPr id="952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2CEEEBC-75B8-40B3-AFCD-5D78931C1123}" type="slidenum">
              <a:rPr lang="he-IL" sz="1200" smtClean="0"/>
              <a:pPr eaLnBrk="1" hangingPunct="1"/>
              <a:t>23</a:t>
            </a:fld>
            <a:endParaRPr lang="en-US" sz="1200" smtClean="0"/>
          </a:p>
        </p:txBody>
      </p:sp>
      <p:sp>
        <p:nvSpPr>
          <p:cNvPr id="962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A8A647F-AA2A-4BBD-92D6-97258A4C9165}" type="slidenum">
              <a:rPr lang="he-IL" sz="1200" smtClean="0"/>
              <a:pPr eaLnBrk="1" hangingPunct="1"/>
              <a:t>24</a:t>
            </a:fld>
            <a:endParaRPr lang="en-US" sz="1200" smtClean="0"/>
          </a:p>
        </p:txBody>
      </p:sp>
      <p:sp>
        <p:nvSpPr>
          <p:cNvPr id="972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3591D8D-1929-4411-81DD-5F0C14F5FA59}" type="slidenum">
              <a:rPr lang="he-IL" sz="1200" smtClean="0"/>
              <a:pPr eaLnBrk="1" hangingPunct="1"/>
              <a:t>25</a:t>
            </a:fld>
            <a:endParaRPr lang="en-US" sz="1200" smtClean="0"/>
          </a:p>
        </p:txBody>
      </p:sp>
      <p:sp>
        <p:nvSpPr>
          <p:cNvPr id="983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0987D9A-8E34-44F2-92A6-56B79674ABE3}" type="slidenum">
              <a:rPr lang="he-IL" sz="1200" smtClean="0"/>
              <a:pPr eaLnBrk="1" hangingPunct="1"/>
              <a:t>26</a:t>
            </a:fld>
            <a:endParaRPr lang="en-US" sz="1200" smtClean="0"/>
          </a:p>
        </p:txBody>
      </p:sp>
      <p:sp>
        <p:nvSpPr>
          <p:cNvPr id="993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510E1C9-F4DA-406F-9E22-9C2CCC3D6875}" type="slidenum">
              <a:rPr lang="he-IL" sz="1200" smtClean="0"/>
              <a:pPr eaLnBrk="1" hangingPunct="1"/>
              <a:t>27</a:t>
            </a:fld>
            <a:endParaRPr lang="en-US" sz="1200" smtClean="0"/>
          </a:p>
        </p:txBody>
      </p:sp>
      <p:sp>
        <p:nvSpPr>
          <p:cNvPr id="1003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4C2AB08-C821-4F3A-B28B-5680774374E0}" type="slidenum">
              <a:rPr lang="he-IL" sz="1200" smtClean="0"/>
              <a:pPr eaLnBrk="1" hangingPunct="1"/>
              <a:t>28</a:t>
            </a:fld>
            <a:endParaRPr lang="en-US" sz="1200" smtClean="0"/>
          </a:p>
        </p:txBody>
      </p:sp>
      <p:sp>
        <p:nvSpPr>
          <p:cNvPr id="1013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B2E65D1-4F88-48A4-8CE4-7442793B0F9F}" type="slidenum">
              <a:rPr lang="he-IL" sz="1200" smtClean="0"/>
              <a:pPr eaLnBrk="1" hangingPunct="1"/>
              <a:t>30</a:t>
            </a:fld>
            <a:endParaRPr lang="en-US" sz="1200" smtClean="0"/>
          </a:p>
        </p:txBody>
      </p:sp>
      <p:sp>
        <p:nvSpPr>
          <p:cNvPr id="1024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5DEFD8E-CB1D-4088-B240-B7DBFCE30D1A}" type="slidenum">
              <a:rPr lang="he-IL" sz="1200" smtClean="0"/>
              <a:pPr eaLnBrk="1" hangingPunct="1"/>
              <a:t>3</a:t>
            </a:fld>
            <a:endParaRPr lang="en-US" sz="1200" smtClean="0"/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318C247-02E0-4106-8F0B-F72A67DAF15A}" type="slidenum">
              <a:rPr lang="he-IL" sz="1200" smtClean="0"/>
              <a:pPr eaLnBrk="1" hangingPunct="1"/>
              <a:t>31</a:t>
            </a:fld>
            <a:endParaRPr lang="en-US" sz="1200" smtClean="0"/>
          </a:p>
        </p:txBody>
      </p:sp>
      <p:sp>
        <p:nvSpPr>
          <p:cNvPr id="1034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93BCB99-D70C-4CC2-9245-9F397CD5DBB0}" type="slidenum">
              <a:rPr lang="he-IL" sz="1200" smtClean="0"/>
              <a:pPr eaLnBrk="1" hangingPunct="1"/>
              <a:t>33</a:t>
            </a:fld>
            <a:endParaRPr lang="en-US" sz="1200" smtClean="0"/>
          </a:p>
        </p:txBody>
      </p:sp>
      <p:sp>
        <p:nvSpPr>
          <p:cNvPr id="1054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10080BF-FB13-48C6-95C7-52478CBFBDFB}" type="slidenum">
              <a:rPr lang="he-IL" sz="1200" smtClean="0"/>
              <a:pPr eaLnBrk="1" hangingPunct="1"/>
              <a:t>34</a:t>
            </a:fld>
            <a:endParaRPr lang="en-US" sz="1200" smtClean="0"/>
          </a:p>
        </p:txBody>
      </p:sp>
      <p:sp>
        <p:nvSpPr>
          <p:cNvPr id="106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8476BD3-45B8-467F-B0FC-857E774F7526}" type="slidenum">
              <a:rPr lang="he-IL" sz="1200" smtClean="0"/>
              <a:pPr eaLnBrk="1" hangingPunct="1"/>
              <a:t>35</a:t>
            </a:fld>
            <a:endParaRPr lang="en-US" sz="1200" smtClean="0"/>
          </a:p>
        </p:txBody>
      </p:sp>
      <p:sp>
        <p:nvSpPr>
          <p:cNvPr id="1075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60B5100-67FC-4D40-A968-51733DC6787C}" type="slidenum">
              <a:rPr lang="he-IL" sz="1200" smtClean="0"/>
              <a:pPr eaLnBrk="1" hangingPunct="1"/>
              <a:t>37</a:t>
            </a:fld>
            <a:endParaRPr lang="en-US" sz="1200" smtClean="0"/>
          </a:p>
        </p:txBody>
      </p:sp>
      <p:sp>
        <p:nvSpPr>
          <p:cNvPr id="1095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9799F27-3FBA-4657-9B3D-9D89E603E2AD}" type="slidenum">
              <a:rPr lang="he-IL" sz="1200" smtClean="0"/>
              <a:pPr eaLnBrk="1" hangingPunct="1"/>
              <a:t>38</a:t>
            </a:fld>
            <a:endParaRPr lang="en-US" sz="1200" smtClean="0"/>
          </a:p>
        </p:txBody>
      </p:sp>
      <p:sp>
        <p:nvSpPr>
          <p:cNvPr id="1105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28AB6B1-3756-41EC-A5C2-B880D23782D6}" type="slidenum">
              <a:rPr lang="he-IL" sz="1200" smtClean="0"/>
              <a:pPr eaLnBrk="1" hangingPunct="1"/>
              <a:t>39</a:t>
            </a:fld>
            <a:endParaRPr lang="en-US" sz="1200" smtClean="0"/>
          </a:p>
        </p:txBody>
      </p:sp>
      <p:sp>
        <p:nvSpPr>
          <p:cNvPr id="1116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A32ECC2-1A37-42E2-AF12-B752F422BD41}" type="slidenum">
              <a:rPr lang="he-IL" sz="1200" smtClean="0"/>
              <a:pPr eaLnBrk="1" hangingPunct="1"/>
              <a:t>40</a:t>
            </a:fld>
            <a:endParaRPr lang="en-US" sz="1200" smtClean="0"/>
          </a:p>
        </p:txBody>
      </p:sp>
      <p:sp>
        <p:nvSpPr>
          <p:cNvPr id="112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B2C40C-7CC3-47A5-ACCD-6805D3FB56BD}" type="slidenum">
              <a:rPr lang="he-IL" sz="1200" smtClean="0"/>
              <a:pPr eaLnBrk="1" hangingPunct="1"/>
              <a:t>4</a:t>
            </a:fld>
            <a:endParaRPr lang="en-US" sz="1200" smtClean="0"/>
          </a:p>
        </p:txBody>
      </p:sp>
      <p:sp>
        <p:nvSpPr>
          <p:cNvPr id="768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B6E54E8-7D84-4B2C-930C-CBE3D73E172D}" type="slidenum">
              <a:rPr lang="he-IL" sz="1200" smtClean="0"/>
              <a:pPr eaLnBrk="1" hangingPunct="1"/>
              <a:t>41</a:t>
            </a:fld>
            <a:endParaRPr lang="en-US" sz="1200" smtClean="0"/>
          </a:p>
        </p:txBody>
      </p:sp>
      <p:sp>
        <p:nvSpPr>
          <p:cNvPr id="1136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29B4D6B-7969-46D4-BDED-0E80E486A0CA}" type="slidenum">
              <a:rPr lang="he-IL" sz="1200" smtClean="0"/>
              <a:pPr eaLnBrk="1" hangingPunct="1"/>
              <a:t>42</a:t>
            </a:fld>
            <a:endParaRPr lang="en-US" sz="1200" smtClean="0"/>
          </a:p>
        </p:txBody>
      </p:sp>
      <p:sp>
        <p:nvSpPr>
          <p:cNvPr id="1146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2EE2ED8-F44A-4CA2-B0F7-EFE5EF80D416}" type="slidenum">
              <a:rPr lang="he-IL" sz="1200" smtClean="0"/>
              <a:pPr eaLnBrk="1" hangingPunct="1"/>
              <a:t>43</a:t>
            </a:fld>
            <a:endParaRPr lang="en-US" sz="1200" smtClean="0"/>
          </a:p>
        </p:txBody>
      </p:sp>
      <p:sp>
        <p:nvSpPr>
          <p:cNvPr id="1157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B4CFF2A-F7AD-40FA-83B6-8FA86F9178E5}" type="slidenum">
              <a:rPr lang="he-IL" sz="1200" smtClean="0"/>
              <a:pPr eaLnBrk="1" hangingPunct="1"/>
              <a:t>44</a:t>
            </a:fld>
            <a:endParaRPr lang="en-US" sz="1200" smtClean="0"/>
          </a:p>
        </p:txBody>
      </p:sp>
      <p:sp>
        <p:nvSpPr>
          <p:cNvPr id="1167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A538457-F222-4A2B-B91D-9EC1D3E3351F}" type="slidenum">
              <a:rPr lang="he-IL" sz="1200" smtClean="0"/>
              <a:pPr eaLnBrk="1" hangingPunct="1"/>
              <a:t>45</a:t>
            </a:fld>
            <a:endParaRPr lang="en-US" sz="1200" smtClean="0"/>
          </a:p>
        </p:txBody>
      </p:sp>
      <p:sp>
        <p:nvSpPr>
          <p:cNvPr id="1177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94052F-6779-4486-8CDF-E67E49D35C13}" type="slidenum">
              <a:rPr lang="he-IL" sz="1200" smtClean="0"/>
              <a:pPr eaLnBrk="1" hangingPunct="1"/>
              <a:t>46</a:t>
            </a:fld>
            <a:endParaRPr lang="en-US" sz="1200" smtClean="0"/>
          </a:p>
        </p:txBody>
      </p:sp>
      <p:sp>
        <p:nvSpPr>
          <p:cNvPr id="1187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741F09F-9FEC-48A6-8036-C365A0430543}" type="slidenum">
              <a:rPr lang="he-IL" sz="1200" smtClean="0"/>
              <a:pPr eaLnBrk="1" hangingPunct="1"/>
              <a:t>47</a:t>
            </a:fld>
            <a:endParaRPr lang="en-US" sz="1200" smtClean="0"/>
          </a:p>
        </p:txBody>
      </p:sp>
      <p:sp>
        <p:nvSpPr>
          <p:cNvPr id="1198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D8B73C3-3228-409F-AECE-5C0FC5911C4C}" type="slidenum">
              <a:rPr lang="he-IL" sz="1200" smtClean="0"/>
              <a:pPr eaLnBrk="1" hangingPunct="1"/>
              <a:t>48</a:t>
            </a:fld>
            <a:endParaRPr lang="en-US" sz="1200" smtClean="0"/>
          </a:p>
        </p:txBody>
      </p:sp>
      <p:sp>
        <p:nvSpPr>
          <p:cNvPr id="1208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2A6D826-AC00-499C-AB5C-6B8E51320287}" type="slidenum">
              <a:rPr lang="he-IL" sz="1200" smtClean="0"/>
              <a:pPr eaLnBrk="1" hangingPunct="1"/>
              <a:t>49</a:t>
            </a:fld>
            <a:endParaRPr lang="en-US" sz="1200" smtClean="0"/>
          </a:p>
        </p:txBody>
      </p:sp>
      <p:sp>
        <p:nvSpPr>
          <p:cNvPr id="1218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447CA51-DEB9-4328-A8D1-2B6CECEB3993}" type="slidenum">
              <a:rPr lang="he-IL" sz="1200" smtClean="0"/>
              <a:pPr eaLnBrk="1" hangingPunct="1"/>
              <a:t>50</a:t>
            </a:fld>
            <a:endParaRPr lang="en-US" sz="1200" smtClean="0"/>
          </a:p>
        </p:txBody>
      </p:sp>
      <p:sp>
        <p:nvSpPr>
          <p:cNvPr id="1228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9E69420-E52A-461B-85B5-F2BF0BBE4468}" type="slidenum">
              <a:rPr lang="he-IL" sz="1200" smtClean="0"/>
              <a:pPr eaLnBrk="1" hangingPunct="1"/>
              <a:t>5</a:t>
            </a:fld>
            <a:endParaRPr lang="en-US" sz="1200" smtClean="0"/>
          </a:p>
        </p:txBody>
      </p:sp>
      <p:sp>
        <p:nvSpPr>
          <p:cNvPr id="778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A57C841-D206-4AE4-BEBC-AD74A774B860}" type="slidenum">
              <a:rPr lang="he-IL" sz="1200" smtClean="0"/>
              <a:pPr eaLnBrk="1" hangingPunct="1"/>
              <a:t>51</a:t>
            </a:fld>
            <a:endParaRPr lang="en-US" sz="1200" smtClean="0"/>
          </a:p>
        </p:txBody>
      </p:sp>
      <p:sp>
        <p:nvSpPr>
          <p:cNvPr id="1239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330EF11-3085-4937-8F49-19096C4FD665}" type="slidenum">
              <a:rPr lang="he-IL" sz="1200" smtClean="0"/>
              <a:pPr eaLnBrk="1" hangingPunct="1"/>
              <a:t>52</a:t>
            </a:fld>
            <a:endParaRPr lang="en-US" sz="1200" smtClean="0"/>
          </a:p>
        </p:txBody>
      </p:sp>
      <p:sp>
        <p:nvSpPr>
          <p:cNvPr id="1249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5969835-4036-454F-BAB5-BE57DDC3CFE6}" type="slidenum">
              <a:rPr lang="he-IL" sz="1200" smtClean="0"/>
              <a:pPr eaLnBrk="1" hangingPunct="1"/>
              <a:t>53</a:t>
            </a:fld>
            <a:endParaRPr lang="en-US" sz="1200" smtClean="0"/>
          </a:p>
        </p:txBody>
      </p:sp>
      <p:sp>
        <p:nvSpPr>
          <p:cNvPr id="1259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C689671-0FEA-41BC-95E6-4F2EE633770F}" type="slidenum">
              <a:rPr lang="he-IL" sz="1200" smtClean="0"/>
              <a:pPr eaLnBrk="1" hangingPunct="1"/>
              <a:t>54</a:t>
            </a:fld>
            <a:endParaRPr lang="en-US" sz="1200" smtClean="0"/>
          </a:p>
        </p:txBody>
      </p:sp>
      <p:sp>
        <p:nvSpPr>
          <p:cNvPr id="12697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8528D9B-6C20-41B8-B30E-FBD06B004628}" type="slidenum">
              <a:rPr lang="he-IL" sz="1200" smtClean="0"/>
              <a:pPr eaLnBrk="1" hangingPunct="1"/>
              <a:t>55</a:t>
            </a:fld>
            <a:endParaRPr lang="en-US" sz="1200" smtClean="0"/>
          </a:p>
        </p:txBody>
      </p:sp>
      <p:sp>
        <p:nvSpPr>
          <p:cNvPr id="1280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FA43E59-41E1-4E84-A5F5-9707D3CC1048}" type="slidenum">
              <a:rPr lang="he-IL" sz="1200" smtClean="0"/>
              <a:pPr eaLnBrk="1" hangingPunct="1"/>
              <a:t>56</a:t>
            </a:fld>
            <a:endParaRPr lang="en-US" sz="1200" smtClean="0"/>
          </a:p>
        </p:txBody>
      </p:sp>
      <p:sp>
        <p:nvSpPr>
          <p:cNvPr id="12902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A982275-0FD5-413B-BC97-74D6BEE1A135}" type="slidenum">
              <a:rPr lang="he-IL" sz="1200" smtClean="0"/>
              <a:pPr eaLnBrk="1" hangingPunct="1"/>
              <a:t>57</a:t>
            </a:fld>
            <a:endParaRPr lang="en-US" sz="1200" smtClean="0"/>
          </a:p>
        </p:txBody>
      </p:sp>
      <p:sp>
        <p:nvSpPr>
          <p:cNvPr id="1300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3B82D5F-03E7-454C-B1BB-FE2CCEAC5EE8}" type="slidenum">
              <a:rPr lang="he-IL" sz="1200" smtClean="0"/>
              <a:pPr eaLnBrk="1" hangingPunct="1"/>
              <a:t>60</a:t>
            </a:fld>
            <a:endParaRPr lang="en-US" sz="1200" smtClean="0"/>
          </a:p>
        </p:txBody>
      </p:sp>
      <p:sp>
        <p:nvSpPr>
          <p:cNvPr id="1310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647124-C0C9-4634-9D1D-35A53548703E}" type="slidenum">
              <a:rPr lang="he-IL" sz="1200" smtClean="0"/>
              <a:pPr eaLnBrk="1" hangingPunct="1"/>
              <a:t>61</a:t>
            </a:fld>
            <a:endParaRPr lang="en-US" sz="1200" smtClean="0"/>
          </a:p>
        </p:txBody>
      </p:sp>
      <p:sp>
        <p:nvSpPr>
          <p:cNvPr id="13209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43A4904-812A-4B8C-A0A9-39D931D239E1}" type="slidenum">
              <a:rPr lang="he-IL" sz="1200" smtClean="0"/>
              <a:pPr eaLnBrk="1" hangingPunct="1"/>
              <a:t>62</a:t>
            </a:fld>
            <a:endParaRPr lang="en-US" sz="1200" smtClean="0"/>
          </a:p>
        </p:txBody>
      </p:sp>
      <p:sp>
        <p:nvSpPr>
          <p:cNvPr id="1331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FEC16C6-1ACF-42CD-9997-1241C826DCFF}" type="slidenum">
              <a:rPr lang="he-IL" sz="1200" smtClean="0"/>
              <a:pPr eaLnBrk="1" hangingPunct="1"/>
              <a:t>6</a:t>
            </a:fld>
            <a:endParaRPr lang="en-US" sz="1200" smtClean="0"/>
          </a:p>
        </p:txBody>
      </p:sp>
      <p:sp>
        <p:nvSpPr>
          <p:cNvPr id="788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0A50B95-FC2C-48A3-A4EF-DA4C790F703C}" type="slidenum">
              <a:rPr lang="he-IL" sz="1200" smtClean="0"/>
              <a:pPr eaLnBrk="1" hangingPunct="1"/>
              <a:t>63</a:t>
            </a:fld>
            <a:endParaRPr lang="en-US" sz="1200" smtClean="0"/>
          </a:p>
        </p:txBody>
      </p:sp>
      <p:sp>
        <p:nvSpPr>
          <p:cNvPr id="1341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8A261E9-2D80-41D9-9428-64A142D88305}" type="slidenum">
              <a:rPr lang="he-IL" sz="1200" smtClean="0"/>
              <a:pPr eaLnBrk="1" hangingPunct="1"/>
              <a:t>64</a:t>
            </a:fld>
            <a:endParaRPr lang="en-US" sz="1200" smtClean="0"/>
          </a:p>
        </p:txBody>
      </p:sp>
      <p:sp>
        <p:nvSpPr>
          <p:cNvPr id="1351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7ABFDAE-ACB5-4821-BAFB-34ECE3A8AC23}" type="slidenum">
              <a:rPr lang="he-IL" sz="1200" smtClean="0"/>
              <a:pPr eaLnBrk="1" hangingPunct="1"/>
              <a:t>66</a:t>
            </a:fld>
            <a:endParaRPr lang="en-US" sz="1200" smtClean="0"/>
          </a:p>
        </p:txBody>
      </p:sp>
      <p:sp>
        <p:nvSpPr>
          <p:cNvPr id="1361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4B7C25A-16DA-4401-9F75-6F09F031772A}" type="slidenum">
              <a:rPr lang="he-IL" sz="1200" smtClean="0"/>
              <a:pPr eaLnBrk="1" hangingPunct="1"/>
              <a:t>67</a:t>
            </a:fld>
            <a:endParaRPr lang="en-US" sz="1200" smtClean="0"/>
          </a:p>
        </p:txBody>
      </p:sp>
      <p:sp>
        <p:nvSpPr>
          <p:cNvPr id="1372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D294962-8175-4629-9FA1-D19D787AF6A4}" type="slidenum">
              <a:rPr lang="he-IL" sz="1200" smtClean="0"/>
              <a:pPr eaLnBrk="1" hangingPunct="1"/>
              <a:t>68</a:t>
            </a:fld>
            <a:endParaRPr lang="en-US" sz="1200" smtClean="0"/>
          </a:p>
        </p:txBody>
      </p:sp>
      <p:sp>
        <p:nvSpPr>
          <p:cNvPr id="1382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41DA2C6-AEFE-40AC-85A1-371F0704D7EB}" type="slidenum">
              <a:rPr lang="he-IL" sz="1200" smtClean="0"/>
              <a:pPr eaLnBrk="1" hangingPunct="1"/>
              <a:t>69</a:t>
            </a:fld>
            <a:endParaRPr lang="en-US" sz="1200" smtClean="0"/>
          </a:p>
        </p:txBody>
      </p:sp>
      <p:sp>
        <p:nvSpPr>
          <p:cNvPr id="1392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2FEE57-0568-4FCD-92CF-58F66FBE910F}" type="slidenum">
              <a:rPr lang="he-IL" sz="1200" smtClean="0"/>
              <a:pPr eaLnBrk="1" hangingPunct="1"/>
              <a:t>70</a:t>
            </a:fld>
            <a:endParaRPr lang="en-US" sz="1200" smtClean="0"/>
          </a:p>
        </p:txBody>
      </p:sp>
      <p:sp>
        <p:nvSpPr>
          <p:cNvPr id="1402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EBE3D66-2B8F-41EC-838B-82F22C37A786}" type="slidenum">
              <a:rPr lang="he-IL" sz="1200" smtClean="0"/>
              <a:pPr eaLnBrk="1" hangingPunct="1"/>
              <a:t>71</a:t>
            </a:fld>
            <a:endParaRPr lang="en-US" sz="1200" smtClean="0"/>
          </a:p>
        </p:txBody>
      </p:sp>
      <p:sp>
        <p:nvSpPr>
          <p:cNvPr id="1413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352504F-431D-48BF-A614-A597B24E4CAF}" type="slidenum">
              <a:rPr lang="he-IL" sz="1200" smtClean="0"/>
              <a:pPr eaLnBrk="1" hangingPunct="1"/>
              <a:t>72</a:t>
            </a:fld>
            <a:endParaRPr lang="en-US" sz="1200" smtClean="0"/>
          </a:p>
        </p:txBody>
      </p:sp>
      <p:sp>
        <p:nvSpPr>
          <p:cNvPr id="1423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EA2656B-65E8-4487-9044-6E9452EF41C8}" type="slidenum">
              <a:rPr lang="he-IL" sz="1200" smtClean="0"/>
              <a:pPr eaLnBrk="1" hangingPunct="1"/>
              <a:t>7</a:t>
            </a:fld>
            <a:endParaRPr lang="en-US" sz="1200" smtClean="0"/>
          </a:p>
        </p:txBody>
      </p:sp>
      <p:sp>
        <p:nvSpPr>
          <p:cNvPr id="798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A850D04-1084-4D93-A0CD-F61848EAD842}" type="slidenum">
              <a:rPr lang="he-IL" sz="1200" smtClean="0"/>
              <a:pPr eaLnBrk="1" hangingPunct="1"/>
              <a:t>8</a:t>
            </a:fld>
            <a:endParaRPr lang="en-US" sz="1200" smtClean="0"/>
          </a:p>
        </p:txBody>
      </p:sp>
      <p:sp>
        <p:nvSpPr>
          <p:cNvPr id="808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DA8A88-3684-436C-889A-A7BF534C74D0}" type="slidenum">
              <a:rPr lang="he-IL" sz="1200" smtClean="0"/>
              <a:pPr eaLnBrk="1" hangingPunct="1"/>
              <a:t>9</a:t>
            </a:fld>
            <a:endParaRPr lang="en-US" sz="1200" smtClean="0"/>
          </a:p>
        </p:txBody>
      </p:sp>
      <p:sp>
        <p:nvSpPr>
          <p:cNvPr id="819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9014D-EF24-4FD5-9FE1-316A5E8FF64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AB6AF-9E7D-40CF-80DC-99BF6A6EDCD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8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580190" y="1"/>
            <a:ext cx="1963737" cy="6096000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685800" y="1"/>
            <a:ext cx="5741988" cy="6096000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53077-947B-4E9F-B60E-BA9040A6D4D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84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כותרת, טקסט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71525" y="0"/>
            <a:ext cx="7772400" cy="11430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685800" y="1981201"/>
            <a:ext cx="3810000" cy="41148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981201"/>
            <a:ext cx="3810000" cy="41148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96C57-6FCA-4D03-B5A2-D1DC5D525BB9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00C1C-2CB2-4421-9878-782440F6D2F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9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9B5F6-D5C2-4C21-9C15-5B728CF2E3E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8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685800" y="1981201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981201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5C9B0-B44B-4BF3-AECA-F2F716ABAAF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570AA-F319-4F75-BD87-E1CC62557AB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2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841CF-6684-4FB7-BEF5-4122827B09B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4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07F13-4A01-4E8A-AF66-9AA7DC93C67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06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F532F-607E-4642-A0EC-537709222A3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2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smtClean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3E804-7E4F-4A69-A62C-4199D15BD92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7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715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59800" y="6489700"/>
            <a:ext cx="4953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Times New Roman" pitchFamily="18" charset="0"/>
              </a:defRPr>
            </a:lvl1pPr>
          </a:lstStyle>
          <a:p>
            <a:pPr>
              <a:defRPr/>
            </a:pPr>
            <a:fld id="{68F9B8EB-2934-4EC0-99D4-74361D9A312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EC6B52-855F-4D56-BB54-7E4011ED32EB}" type="slidenum">
              <a:rPr lang="he-IL" sz="1400" smtClean="0"/>
              <a:pPr eaLnBrk="1" hangingPunct="1"/>
              <a:t>1</a:t>
            </a:fld>
            <a:endParaRPr lang="en-US" sz="1400" smtClean="0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7900" y="16129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Processes and Threads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762000"/>
            <a:ext cx="6400800" cy="889000"/>
          </a:xfrm>
        </p:spPr>
        <p:txBody>
          <a:bodyPr/>
          <a:lstStyle/>
          <a:p>
            <a:pPr eaLnBrk="1" hangingPunct="1"/>
            <a:r>
              <a:rPr lang="en-US" sz="4400" smtClean="0"/>
              <a:t>Chapter 2</a:t>
            </a:r>
            <a:endParaRPr lang="en-US" smtClean="0"/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2359025" y="3216275"/>
            <a:ext cx="41370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/>
              <a:t>2.1 Processes</a:t>
            </a:r>
          </a:p>
          <a:p>
            <a:pPr eaLnBrk="1" hangingPunct="1"/>
            <a:r>
              <a:rPr lang="en-US"/>
              <a:t>2.2 Threads</a:t>
            </a:r>
          </a:p>
          <a:p>
            <a:pPr eaLnBrk="1" hangingPunct="1"/>
            <a:r>
              <a:rPr lang="en-US"/>
              <a:t>2.3 Interprocess communication</a:t>
            </a:r>
          </a:p>
          <a:p>
            <a:pPr eaLnBrk="1" hangingPunct="1"/>
            <a:r>
              <a:rPr lang="en-US"/>
              <a:t>2.4 Classical IPC problems</a:t>
            </a:r>
          </a:p>
          <a:p>
            <a:pPr eaLnBrk="1" hangingPunct="1"/>
            <a:r>
              <a:rPr lang="en-US"/>
              <a:t>2.5 Scheduling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2138010-7D12-4BDC-89EE-F89BEB82A9C0}" type="slidenum">
              <a:rPr lang="he-IL" sz="1400" smtClean="0"/>
              <a:pPr eaLnBrk="1" hangingPunct="1"/>
              <a:t>10</a:t>
            </a:fld>
            <a:endParaRPr lang="en-US" sz="1400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Implementation of Processes (2)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153025"/>
            <a:ext cx="8086725" cy="942975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sz="2800" smtClean="0"/>
              <a:t>Skeleton of what lowest level of OS does when an interrupt occurs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50000"/>
              </a:spcBef>
              <a:buFontTx/>
              <a:buAutoNum type="arabicPeriod"/>
            </a:pPr>
            <a:endParaRPr lang="en-US" sz="240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en-US" sz="2800" smtClean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590675"/>
            <a:ext cx="664845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</a:pPr>
            <a:r>
              <a:rPr lang="en-US">
                <a:latin typeface="Arial" pitchFamily="34" charset="0"/>
              </a:rPr>
              <a:t>Figure 2-6. CPU utilization as a function of the number of processes in memory.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600">
                <a:solidFill>
                  <a:srgbClr val="FF0000"/>
                </a:solidFill>
                <a:latin typeface="Arial" pitchFamily="34" charset="0"/>
              </a:rPr>
              <a:t>Modeling Multiprogramming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1200">
                <a:solidFill>
                  <a:srgbClr val="898989"/>
                </a:solidFill>
              </a:rPr>
              <a:t>Tanenbaum, Modern Operating Systems 3 e, (c) 2008 Prentice-Hall, Inc. All rights reserved. 0-13-</a:t>
            </a:r>
            <a:r>
              <a:rPr lang="en-US" sz="1200" b="1">
                <a:solidFill>
                  <a:srgbClr val="898989"/>
                </a:solidFill>
              </a:rPr>
              <a:t>6006639</a:t>
            </a:r>
          </a:p>
        </p:txBody>
      </p:sp>
      <p:pic>
        <p:nvPicPr>
          <p:cNvPr id="11269" name="Picture 6" descr="02-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573213"/>
            <a:ext cx="6604000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BF885D0-BB80-4A97-9FD3-AC0F44473152}" type="slidenum">
              <a:rPr lang="he-IL" sz="1400" smtClean="0"/>
              <a:pPr eaLnBrk="1" hangingPunct="1"/>
              <a:t>12</a:t>
            </a:fld>
            <a:endParaRPr lang="en-US" sz="1400" smtClean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Thread Usage (1)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610225"/>
            <a:ext cx="7772400" cy="48577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A word processor with three threads</a:t>
            </a:r>
            <a:endParaRPr lang="en-US" sz="2800" smtClean="0"/>
          </a:p>
        </p:txBody>
      </p:sp>
      <p:pic>
        <p:nvPicPr>
          <p:cNvPr id="12293" name="Picture 6" descr="2-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9" y="1386836"/>
            <a:ext cx="760730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5327" y="812839"/>
            <a:ext cx="2486722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itchFamily="34" charset="0"/>
              <a:buChar char="•"/>
            </a:pPr>
            <a:r>
              <a:rPr lang="he-IL" sz="1400" dirty="0" smtClean="0"/>
              <a:t>חלוקה למודולים לוגיים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1400" dirty="0" smtClean="0"/>
              <a:t>מענה אלגנטי לטיפול במאורעות </a:t>
            </a:r>
            <a:r>
              <a:rPr lang="he-IL" sz="1400" dirty="0" err="1" smtClean="0"/>
              <a:t>אנסיכרוניים</a:t>
            </a:r>
            <a:r>
              <a:rPr lang="he-IL" sz="1400" dirty="0" smtClean="0"/>
              <a:t> </a:t>
            </a:r>
          </a:p>
          <a:p>
            <a:pPr marL="285750" indent="-285750" algn="r" rtl="1">
              <a:buFont typeface="Arial" pitchFamily="34" charset="0"/>
              <a:buChar char="•"/>
            </a:pPr>
            <a:endParaRPr lang="he-IL" sz="1400" dirty="0"/>
          </a:p>
          <a:p>
            <a:pPr algn="r" rtl="1"/>
            <a:r>
              <a:rPr lang="he-IL" sz="1400" dirty="0" smtClean="0"/>
              <a:t>יתרונות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1400" dirty="0" smtClean="0"/>
              <a:t>זמן  יצירה קטן 1:10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1400" dirty="0" smtClean="0"/>
              <a:t>זמן סיום קטן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1400" dirty="0" smtClean="0"/>
              <a:t>זמן החלפה קטן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he-IL" sz="1400" dirty="0" smtClean="0"/>
              <a:t>התקשרות מהירה, יש מרחב זיכרון משותף</a:t>
            </a:r>
            <a:r>
              <a:rPr lang="he-IL" sz="1400" dirty="0"/>
              <a:t> </a:t>
            </a:r>
            <a:r>
              <a:rPr lang="en-US" sz="1400" dirty="0" smtClean="0"/>
              <a:t>address space</a:t>
            </a:r>
          </a:p>
          <a:p>
            <a:pPr algn="r" rtl="1"/>
            <a:endParaRPr lang="he-IL" sz="1400" dirty="0"/>
          </a:p>
          <a:p>
            <a:pPr algn="r" rtl="1"/>
            <a:r>
              <a:rPr lang="he-IL" sz="1400" dirty="0" smtClean="0"/>
              <a:t>חסרונות (נושאים לטיפול)</a:t>
            </a:r>
          </a:p>
          <a:p>
            <a:pPr marL="342900" indent="-342900" algn="r" rtl="1">
              <a:buAutoNum type="arabicPeriod"/>
            </a:pPr>
            <a:r>
              <a:rPr lang="he-IL" sz="1400" dirty="0" err="1" smtClean="0"/>
              <a:t>תהליכון</a:t>
            </a:r>
            <a:r>
              <a:rPr lang="he-IL" sz="1400" dirty="0" smtClean="0"/>
              <a:t> נחסם, האם חוסם התהליך? </a:t>
            </a:r>
          </a:p>
          <a:p>
            <a:pPr marL="342900" indent="-342900" algn="r" rtl="1">
              <a:buAutoNum type="arabicPeriod"/>
            </a:pPr>
            <a:r>
              <a:rPr lang="he-IL" sz="1400" dirty="0" smtClean="0"/>
              <a:t>שכפול </a:t>
            </a:r>
            <a:r>
              <a:rPr lang="en-US" sz="1400" dirty="0" smtClean="0"/>
              <a:t>fork</a:t>
            </a:r>
            <a:r>
              <a:rPr lang="he-IL" sz="1400" dirty="0" smtClean="0"/>
              <a:t>? משכפל רק </a:t>
            </a:r>
            <a:r>
              <a:rPr lang="he-IL" sz="1400" dirty="0" err="1" smtClean="0"/>
              <a:t>תהליכון</a:t>
            </a:r>
            <a:r>
              <a:rPr lang="he-IL" sz="1400" dirty="0" smtClean="0"/>
              <a:t> או התהליך</a:t>
            </a:r>
          </a:p>
          <a:p>
            <a:pPr marL="342900" indent="-342900" algn="r" rtl="1">
              <a:buAutoNum type="arabicPeriod"/>
            </a:pPr>
            <a:r>
              <a:rPr lang="he-IL" sz="1400" dirty="0" smtClean="0"/>
              <a:t>סינכרון.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4546" y="1438507"/>
            <a:ext cx="210758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itchFamily="34" charset="0"/>
              <a:buChar char="•"/>
            </a:pPr>
            <a:r>
              <a:rPr lang="he-IL" sz="1400" dirty="0" smtClean="0"/>
              <a:t>מימוש ברמת המשתמש 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he-IL" sz="1400" dirty="0" smtClean="0"/>
              <a:t>ברמת המערכת הפעלה</a:t>
            </a:r>
            <a:endParaRPr lang="he-IL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81385" y="2810107"/>
            <a:ext cx="175074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 smtClean="0"/>
              <a:t>הפסקה 15 דקות עד 20:13</a:t>
            </a:r>
            <a:endParaRPr lang="he-IL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DAA207F-ED74-491E-977A-A4EF62DA882E}" type="slidenum">
              <a:rPr lang="he-IL" sz="1400" smtClean="0"/>
              <a:pPr eaLnBrk="1" hangingPunct="1"/>
              <a:t>13</a:t>
            </a:fld>
            <a:endParaRPr lang="en-US" sz="1400" smtClean="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Thread Usage (2)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5864225"/>
            <a:ext cx="7772400" cy="77152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A multithreaded Web server</a:t>
            </a:r>
          </a:p>
        </p:txBody>
      </p:sp>
      <p:pic>
        <p:nvPicPr>
          <p:cNvPr id="13317" name="Picture 7" descr="2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266825"/>
            <a:ext cx="6527800" cy="432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1761305-4E0D-458C-A4AA-8BF55B1F9B41}" type="slidenum">
              <a:rPr lang="he-IL" sz="1400" smtClean="0"/>
              <a:pPr eaLnBrk="1" hangingPunct="1"/>
              <a:t>14</a:t>
            </a:fld>
            <a:endParaRPr lang="en-US" sz="1400" smtClean="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Thread Usage (3)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52950"/>
            <a:ext cx="7772400" cy="15430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Rough outline of code for previous slide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(a) Dispatcher thread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(b) Worker thread</a:t>
            </a:r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785938"/>
            <a:ext cx="7439025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1211E93-05BB-4702-9056-BDD39B248421}" type="slidenum">
              <a:rPr lang="he-IL" sz="1400" smtClean="0"/>
              <a:pPr eaLnBrk="1" hangingPunct="1"/>
              <a:t>15</a:t>
            </a:fld>
            <a:endParaRPr lang="en-US" sz="1400" smtClean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Thread Usage (4)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4752975"/>
            <a:ext cx="7772400" cy="7143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Three ways to construct a server</a:t>
            </a:r>
          </a:p>
        </p:txBody>
      </p:sp>
      <p:pic>
        <p:nvPicPr>
          <p:cNvPr id="15365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1709738"/>
            <a:ext cx="8039100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42283B2-1CAE-4586-BCE8-B6760B6600CD}" type="slidenum">
              <a:rPr lang="he-IL" sz="1400" smtClean="0"/>
              <a:pPr eaLnBrk="1" hangingPunct="1"/>
              <a:t>16</a:t>
            </a:fld>
            <a:endParaRPr lang="en-US" sz="1400" smtClean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Threads</a:t>
            </a:r>
            <a:br>
              <a:rPr lang="en-US" smtClean="0"/>
            </a:br>
            <a:r>
              <a:rPr lang="en-US" sz="3200" smtClean="0"/>
              <a:t>The Thread Model (1)</a:t>
            </a:r>
            <a:endParaRPr lang="en-US" smtClean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381625"/>
            <a:ext cx="7772400" cy="7143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(a) Three processes each with one thread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(b) One process with three threads</a:t>
            </a:r>
            <a:endParaRPr lang="en-US" sz="2800" smtClean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470025"/>
            <a:ext cx="8228012" cy="33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6604000" y="1017588"/>
            <a:ext cx="2371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/>
              <a:t>תהליכונים ברמת המשתמש</a:t>
            </a:r>
          </a:p>
        </p:txBody>
      </p:sp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876300" y="1060450"/>
            <a:ext cx="2371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/>
              <a:t>תהליכונים ברמת הגרעין</a:t>
            </a:r>
          </a:p>
        </p:txBody>
      </p:sp>
      <p:sp>
        <p:nvSpPr>
          <p:cNvPr id="16392" name="TextBox 2"/>
          <p:cNvSpPr txBox="1">
            <a:spLocks noChangeArrowheads="1"/>
          </p:cNvSpPr>
          <p:nvPr/>
        </p:nvSpPr>
        <p:spPr bwMode="auto">
          <a:xfrm>
            <a:off x="5080000" y="4799013"/>
            <a:ext cx="33274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rtl="1" eaLnBrk="1" hangingPunct="1"/>
            <a:r>
              <a:rPr lang="he-IL" sz="1400"/>
              <a:t>ניתן לבחור תזמון כרצוננו, שליטה שלנו</a:t>
            </a:r>
          </a:p>
          <a:p>
            <a:pPr algn="r" rtl="1" eaLnBrk="1" hangingPunct="1"/>
            <a:r>
              <a:rPr lang="he-IL" sz="1400"/>
              <a:t>אין צורך ב </a:t>
            </a:r>
            <a:r>
              <a:rPr lang="en-US" sz="1400"/>
              <a:t>csw</a:t>
            </a:r>
            <a:r>
              <a:rPr lang="he-IL" sz="1400"/>
              <a:t> אין מעבר לגרעין</a:t>
            </a:r>
          </a:p>
          <a:p>
            <a:pPr algn="r" rtl="1" eaLnBrk="1" hangingPunct="1"/>
            <a:r>
              <a:rPr lang="he-IL" sz="1400"/>
              <a:t>ניידות</a:t>
            </a:r>
          </a:p>
          <a:p>
            <a:pPr algn="r" rtl="1" eaLnBrk="1" hangingPunct="1"/>
            <a:r>
              <a:rPr lang="he-IL" sz="1400"/>
              <a:t>הגדלת הליבה</a:t>
            </a:r>
          </a:p>
        </p:txBody>
      </p:sp>
      <p:sp>
        <p:nvSpPr>
          <p:cNvPr id="16393" name="TextBox 3"/>
          <p:cNvSpPr txBox="1">
            <a:spLocks noChangeArrowheads="1"/>
          </p:cNvSpPr>
          <p:nvPr/>
        </p:nvSpPr>
        <p:spPr bwMode="auto">
          <a:xfrm>
            <a:off x="876300" y="4849813"/>
            <a:ext cx="3205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rtl="1" eaLnBrk="1" hangingPunct="1"/>
            <a:r>
              <a:rPr lang="he-IL" sz="1400"/>
              <a:t>משתמש במנגנון קיים</a:t>
            </a:r>
          </a:p>
          <a:p>
            <a:pPr algn="r" rtl="1" eaLnBrk="1" hangingPunct="1"/>
            <a:r>
              <a:rPr lang="he-IL" sz="1400"/>
              <a:t>ניתן לנצל כמה מעבדים</a:t>
            </a:r>
          </a:p>
        </p:txBody>
      </p:sp>
      <p:sp>
        <p:nvSpPr>
          <p:cNvPr id="16394" name="TextBox 4"/>
          <p:cNvSpPr txBox="1">
            <a:spLocks noChangeArrowheads="1"/>
          </p:cNvSpPr>
          <p:nvPr/>
        </p:nvSpPr>
        <p:spPr bwMode="auto">
          <a:xfrm>
            <a:off x="7302500" y="2624138"/>
            <a:ext cx="3086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rtl="1" eaLnBrk="1" hangingPunct="1"/>
            <a:r>
              <a:rPr lang="he-IL" sz="1400"/>
              <a:t>מה יקרה לתהליכון שעושה </a:t>
            </a:r>
            <a:r>
              <a:rPr lang="en-US" sz="1400"/>
              <a:t>IO</a:t>
            </a:r>
            <a:r>
              <a:rPr lang="he-IL" sz="1400"/>
              <a:t>?</a:t>
            </a:r>
          </a:p>
          <a:p>
            <a:pPr algn="r" rtl="1" eaLnBrk="1" hangingPunct="1"/>
            <a:r>
              <a:rPr lang="he-IL" sz="1400"/>
              <a:t>תהליכון עושה </a:t>
            </a:r>
            <a:r>
              <a:rPr lang="en-US" sz="1400"/>
              <a:t>fork()</a:t>
            </a:r>
            <a:r>
              <a:rPr lang="he-IL" sz="1400"/>
              <a:t> ?</a:t>
            </a:r>
          </a:p>
        </p:txBody>
      </p:sp>
      <p:sp>
        <p:nvSpPr>
          <p:cNvPr id="16395" name="אליפסה 7"/>
          <p:cNvSpPr>
            <a:spLocks noChangeArrowheads="1"/>
          </p:cNvSpPr>
          <p:nvPr/>
        </p:nvSpPr>
        <p:spPr bwMode="auto">
          <a:xfrm>
            <a:off x="8153400" y="3429000"/>
            <a:ext cx="822325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cxnSp>
        <p:nvCxnSpPr>
          <p:cNvPr id="16396" name="מחבר ישר 9"/>
          <p:cNvCxnSpPr>
            <a:cxnSpLocks noChangeShapeType="1"/>
          </p:cNvCxnSpPr>
          <p:nvPr/>
        </p:nvCxnSpPr>
        <p:spPr bwMode="auto">
          <a:xfrm>
            <a:off x="8709025" y="3657600"/>
            <a:ext cx="0" cy="381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7" name="מחבר ישר 11"/>
          <p:cNvCxnSpPr>
            <a:cxnSpLocks noChangeShapeType="1"/>
          </p:cNvCxnSpPr>
          <p:nvPr/>
        </p:nvCxnSpPr>
        <p:spPr bwMode="auto">
          <a:xfrm>
            <a:off x="8564563" y="3568700"/>
            <a:ext cx="0" cy="4699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8" name="מחבר ישר 13"/>
          <p:cNvCxnSpPr>
            <a:cxnSpLocks noChangeShapeType="1"/>
          </p:cNvCxnSpPr>
          <p:nvPr/>
        </p:nvCxnSpPr>
        <p:spPr bwMode="auto">
          <a:xfrm>
            <a:off x="8407400" y="3657600"/>
            <a:ext cx="0" cy="4699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9" name="TextBox 15"/>
          <p:cNvSpPr txBox="1">
            <a:spLocks noChangeArrowheads="1"/>
          </p:cNvSpPr>
          <p:nvPr/>
        </p:nvSpPr>
        <p:spPr bwMode="auto">
          <a:xfrm>
            <a:off x="381000" y="1790700"/>
            <a:ext cx="87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Vfork()</a:t>
            </a:r>
            <a:endParaRPr lang="he-IL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014894-2DB6-42C3-815E-FE546DDE19F5}" type="slidenum">
              <a:rPr lang="he-IL" sz="1400" smtClean="0"/>
              <a:pPr eaLnBrk="1" hangingPunct="1"/>
              <a:t>17</a:t>
            </a:fld>
            <a:endParaRPr lang="en-US" sz="1400" smtClean="0"/>
          </a:p>
        </p:txBody>
      </p:sp>
      <p:sp>
        <p:nvSpPr>
          <p:cNvPr id="17411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Thread Model (2)</a:t>
            </a:r>
          </a:p>
        </p:txBody>
      </p:sp>
      <p:sp>
        <p:nvSpPr>
          <p:cNvPr id="17412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685800" y="4924425"/>
            <a:ext cx="7772400" cy="1171575"/>
          </a:xfrm>
        </p:spPr>
        <p:txBody>
          <a:bodyPr/>
          <a:lstStyle/>
          <a:p>
            <a:pPr eaLnBrk="1" hangingPunct="1"/>
            <a:r>
              <a:rPr lang="en-US" smtClean="0"/>
              <a:t>Items shared by all threads in a process</a:t>
            </a:r>
          </a:p>
          <a:p>
            <a:pPr eaLnBrk="1" hangingPunct="1"/>
            <a:r>
              <a:rPr lang="en-US" smtClean="0"/>
              <a:t>Items private to each thread</a:t>
            </a:r>
          </a:p>
        </p:txBody>
      </p:sp>
      <p:pic>
        <p:nvPicPr>
          <p:cNvPr id="17413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95"/>
          <a:stretch>
            <a:fillRect/>
          </a:stretch>
        </p:blipFill>
        <p:spPr bwMode="auto">
          <a:xfrm>
            <a:off x="352425" y="1619250"/>
            <a:ext cx="853440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Line 21"/>
          <p:cNvSpPr>
            <a:spLocks noChangeShapeType="1"/>
          </p:cNvSpPr>
          <p:nvPr/>
        </p:nvSpPr>
        <p:spPr bwMode="auto">
          <a:xfrm>
            <a:off x="8877300" y="1752600"/>
            <a:ext cx="0" cy="28289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7415" name="מלבן 1"/>
          <p:cNvSpPr>
            <a:spLocks noChangeArrowheads="1"/>
          </p:cNvSpPr>
          <p:nvPr/>
        </p:nvSpPr>
        <p:spPr bwMode="auto">
          <a:xfrm>
            <a:off x="7581900" y="4775200"/>
            <a:ext cx="546100" cy="1244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cxnSp>
        <p:nvCxnSpPr>
          <p:cNvPr id="17416" name="מחבר ישר 3"/>
          <p:cNvCxnSpPr>
            <a:cxnSpLocks noChangeShapeType="1"/>
          </p:cNvCxnSpPr>
          <p:nvPr/>
        </p:nvCxnSpPr>
        <p:spPr bwMode="auto">
          <a:xfrm>
            <a:off x="7581900" y="5753100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7" name="TextBox 4"/>
          <p:cNvSpPr txBox="1">
            <a:spLocks noChangeArrowheads="1"/>
          </p:cNvSpPr>
          <p:nvPr/>
        </p:nvSpPr>
        <p:spPr bwMode="auto">
          <a:xfrm>
            <a:off x="6896100" y="5397500"/>
            <a:ext cx="69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Fib(7)</a:t>
            </a:r>
            <a:endParaRPr lang="he-IL" sz="1400"/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5118100" y="5983288"/>
            <a:ext cx="787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Fib(17)</a:t>
            </a:r>
            <a:endParaRPr lang="he-IL" sz="1400"/>
          </a:p>
        </p:txBody>
      </p:sp>
      <p:cxnSp>
        <p:nvCxnSpPr>
          <p:cNvPr id="17419" name="מחבר ישר 6"/>
          <p:cNvCxnSpPr>
            <a:cxnSpLocks noChangeShapeType="1"/>
            <a:stCxn id="17415" idx="1"/>
            <a:endCxn id="17415" idx="3"/>
          </p:cNvCxnSpPr>
          <p:nvPr/>
        </p:nvCxnSpPr>
        <p:spPr bwMode="auto">
          <a:xfrm>
            <a:off x="7581900" y="5397500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0" name="מחבר ישר 8"/>
          <p:cNvCxnSpPr>
            <a:cxnSpLocks noChangeShapeType="1"/>
          </p:cNvCxnSpPr>
          <p:nvPr/>
        </p:nvCxnSpPr>
        <p:spPr bwMode="auto">
          <a:xfrm>
            <a:off x="7581900" y="5080000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1" name="מלבן 15"/>
          <p:cNvSpPr>
            <a:spLocks noChangeArrowheads="1"/>
          </p:cNvSpPr>
          <p:nvPr/>
        </p:nvSpPr>
        <p:spPr bwMode="auto">
          <a:xfrm>
            <a:off x="5651500" y="5613400"/>
            <a:ext cx="546100" cy="1244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cxnSp>
        <p:nvCxnSpPr>
          <p:cNvPr id="17422" name="מחבר ישר 16"/>
          <p:cNvCxnSpPr>
            <a:cxnSpLocks noChangeShapeType="1"/>
          </p:cNvCxnSpPr>
          <p:nvPr/>
        </p:nvCxnSpPr>
        <p:spPr bwMode="auto">
          <a:xfrm>
            <a:off x="5651500" y="6591300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3" name="מחבר ישר 17"/>
          <p:cNvCxnSpPr>
            <a:cxnSpLocks noChangeShapeType="1"/>
            <a:stCxn id="17421" idx="1"/>
            <a:endCxn id="17421" idx="3"/>
          </p:cNvCxnSpPr>
          <p:nvPr/>
        </p:nvCxnSpPr>
        <p:spPr bwMode="auto">
          <a:xfrm>
            <a:off x="5651500" y="6235700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4" name="מחבר ישר 18"/>
          <p:cNvCxnSpPr>
            <a:cxnSpLocks noChangeShapeType="1"/>
          </p:cNvCxnSpPr>
          <p:nvPr/>
        </p:nvCxnSpPr>
        <p:spPr bwMode="auto">
          <a:xfrm>
            <a:off x="5651500" y="5918200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5" name="מחבר ישר 11"/>
          <p:cNvCxnSpPr>
            <a:cxnSpLocks noChangeShapeType="1"/>
            <a:stCxn id="17415" idx="0"/>
          </p:cNvCxnSpPr>
          <p:nvPr/>
        </p:nvCxnSpPr>
        <p:spPr bwMode="auto">
          <a:xfrm>
            <a:off x="7854950" y="4775200"/>
            <a:ext cx="171450" cy="203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6" name="מחבר ישר 13"/>
          <p:cNvCxnSpPr>
            <a:cxnSpLocks noChangeShapeType="1"/>
          </p:cNvCxnSpPr>
          <p:nvPr/>
        </p:nvCxnSpPr>
        <p:spPr bwMode="auto">
          <a:xfrm flipV="1">
            <a:off x="7854950" y="4775200"/>
            <a:ext cx="273050" cy="203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 animBg="1"/>
      <p:bldP spid="174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68E65E1-2FB8-4185-B072-8AE154C6FF35}" type="slidenum">
              <a:rPr lang="he-IL" sz="1400" smtClean="0"/>
              <a:pPr eaLnBrk="1" hangingPunct="1"/>
              <a:t>18</a:t>
            </a:fld>
            <a:endParaRPr lang="en-US" sz="1400" smtClean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Thread Model (3)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553075"/>
            <a:ext cx="7772400" cy="54292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Each thread has its own stack</a:t>
            </a:r>
          </a:p>
        </p:txBody>
      </p:sp>
      <p:pic>
        <p:nvPicPr>
          <p:cNvPr id="18437" name="Picture 5" descr="2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306513"/>
            <a:ext cx="649922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</a:pPr>
            <a:r>
              <a:rPr lang="en-US">
                <a:latin typeface="Arial" pitchFamily="34" charset="0"/>
              </a:rPr>
              <a:t>Figure 2-14. Some of the Pthreads function calls.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600">
                <a:solidFill>
                  <a:srgbClr val="FF0000"/>
                </a:solidFill>
                <a:latin typeface="Arial" pitchFamily="34" charset="0"/>
              </a:rPr>
              <a:t>POSIX Threads (1)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1200">
                <a:solidFill>
                  <a:srgbClr val="898989"/>
                </a:solidFill>
              </a:rPr>
              <a:t>Tanenbaum, Modern Operating Systems 3 e, (c) 2008 Prentice-Hall, Inc. All rights reserved. 0-13-</a:t>
            </a:r>
            <a:r>
              <a:rPr lang="en-US" sz="1200" b="1">
                <a:solidFill>
                  <a:srgbClr val="898989"/>
                </a:solidFill>
              </a:rPr>
              <a:t>6006639</a:t>
            </a:r>
          </a:p>
        </p:txBody>
      </p:sp>
      <p:pic>
        <p:nvPicPr>
          <p:cNvPr id="19461" name="Picture 6" descr="02-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016125"/>
            <a:ext cx="7642225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DDDCECE-D209-4AC6-8285-5B711D189BA3}" type="slidenum">
              <a:rPr lang="he-IL" sz="1400" smtClean="0"/>
              <a:pPr eaLnBrk="1" hangingPunct="1"/>
              <a:t>2</a:t>
            </a:fld>
            <a:endParaRPr lang="en-US" sz="1400" smtClean="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Processes</a:t>
            </a:r>
            <a:br>
              <a:rPr lang="en-US" smtClean="0"/>
            </a:br>
            <a:r>
              <a:rPr lang="en-US" sz="3200" smtClean="0"/>
              <a:t>The Process Model</a:t>
            </a:r>
            <a:endParaRPr lang="en-US" smtClean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4000" y="4572000"/>
            <a:ext cx="8890000" cy="91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Multiprogramming of four programs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Conceptual model of 4 independent, sequential processes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Only one program active at any instant</a:t>
            </a:r>
          </a:p>
        </p:txBody>
      </p:sp>
      <p:pic>
        <p:nvPicPr>
          <p:cNvPr id="3077" name="Picture 6" descr="2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663700"/>
            <a:ext cx="7997825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9" name="מחבר ישר 3"/>
          <p:cNvCxnSpPr>
            <a:cxnSpLocks noChangeShapeType="1"/>
          </p:cNvCxnSpPr>
          <p:nvPr/>
        </p:nvCxnSpPr>
        <p:spPr bwMode="auto">
          <a:xfrm>
            <a:off x="6381750" y="3086100"/>
            <a:ext cx="9525" cy="2286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</a:pPr>
            <a:r>
              <a:rPr lang="en-US">
                <a:latin typeface="Arial" pitchFamily="34" charset="0"/>
              </a:rPr>
              <a:t>Figure 2-15. An example program using threads.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600">
                <a:solidFill>
                  <a:srgbClr val="FF0000"/>
                </a:solidFill>
                <a:latin typeface="Arial" pitchFamily="34" charset="0"/>
              </a:rPr>
              <a:t>POSIX Threads (2)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1200">
                <a:solidFill>
                  <a:srgbClr val="898989"/>
                </a:solidFill>
              </a:rPr>
              <a:t>Tanenbaum, Modern Operating Systems 3 e, (c) 2008 Prentice-Hall, Inc. All rights reserved. 0-13-</a:t>
            </a:r>
            <a:r>
              <a:rPr lang="en-US" sz="1200" b="1">
                <a:solidFill>
                  <a:srgbClr val="898989"/>
                </a:solidFill>
              </a:rPr>
              <a:t>6006639</a:t>
            </a: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1350963" y="5008563"/>
            <a:ext cx="1131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/>
              <a:t>. . .</a:t>
            </a:r>
          </a:p>
        </p:txBody>
      </p:sp>
      <p:pic>
        <p:nvPicPr>
          <p:cNvPr id="20486" name="Picture 7" descr="02-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090613"/>
            <a:ext cx="5472112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882A55-1877-4712-92C7-242AD6A72064}" type="slidenum">
              <a:rPr lang="he-IL" sz="1400" smtClean="0"/>
              <a:pPr eaLnBrk="1" hangingPunct="1"/>
              <a:t>21</a:t>
            </a:fld>
            <a:endParaRPr lang="en-US" sz="1400" smtClean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Implementing Threads in User Space</a:t>
            </a:r>
            <a:endParaRPr lang="en-US" sz="4000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7175" y="5664200"/>
            <a:ext cx="6515100" cy="88582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A user-level threads package</a:t>
            </a:r>
          </a:p>
        </p:txBody>
      </p:sp>
      <p:pic>
        <p:nvPicPr>
          <p:cNvPr id="21509" name="Picture 6" descr="2-1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8" y="1255713"/>
            <a:ext cx="5153025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056F0F6-BC65-4F33-B894-32B269B3CA5C}" type="slidenum">
              <a:rPr lang="he-IL" sz="1400" smtClean="0"/>
              <a:pPr eaLnBrk="1" hangingPunct="1"/>
              <a:t>22</a:t>
            </a:fld>
            <a:endParaRPr lang="en-US" sz="1400" smtClean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Implementing Threads in the Kernel</a:t>
            </a:r>
            <a:endParaRPr lang="en-US" sz="4000" smtClean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5810250"/>
            <a:ext cx="7772400" cy="62865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A threads package managed by the kernel</a:t>
            </a:r>
          </a:p>
        </p:txBody>
      </p:sp>
      <p:pic>
        <p:nvPicPr>
          <p:cNvPr id="22533" name="Picture 5" descr="2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1198563"/>
            <a:ext cx="4203700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27A9320-BE3B-4724-9E20-8202D29EB1A3}" type="slidenum">
              <a:rPr lang="he-IL" sz="1400" smtClean="0"/>
              <a:pPr eaLnBrk="1" hangingPunct="1"/>
              <a:t>23</a:t>
            </a:fld>
            <a:endParaRPr lang="en-US" sz="1400" smtClean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Hybrid Implementations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495925"/>
            <a:ext cx="7772400" cy="6000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    Multiplexing user-level threads onto kernel- level threads</a:t>
            </a:r>
            <a:endParaRPr lang="en-US" sz="2400" smtClean="0"/>
          </a:p>
        </p:txBody>
      </p:sp>
      <p:pic>
        <p:nvPicPr>
          <p:cNvPr id="23557" name="Picture 5" descr="2-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247775"/>
            <a:ext cx="6316662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7B18799-6651-4FCB-B1D9-A903928A1B75}" type="slidenum">
              <a:rPr lang="he-IL" sz="1400" smtClean="0"/>
              <a:pPr eaLnBrk="1" hangingPunct="1"/>
              <a:t>24</a:t>
            </a:fld>
            <a:endParaRPr lang="en-US" sz="1400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Scheduler Activations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Goal – mimic functionality of kernel threads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gain performance of user space threads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Avoids unnecessary user/kernel transitions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Kernel assigns virtual processors to each process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lets runtime system allocate threads to processors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Problem:</a:t>
            </a:r>
            <a:br>
              <a:rPr lang="en-US" sz="2800" smtClean="0"/>
            </a:br>
            <a:r>
              <a:rPr lang="en-US" sz="2800" smtClean="0"/>
              <a:t>    Fundamental reliance on kernel (lower layer)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smtClean="0"/>
              <a:t>        calling procedures in user space (higher layer)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DB62751-F7F9-4A1B-A0EA-38096A976CF9}" type="slidenum">
              <a:rPr lang="he-IL" sz="1400" smtClean="0"/>
              <a:pPr eaLnBrk="1" hangingPunct="1"/>
              <a:t>25</a:t>
            </a:fld>
            <a:endParaRPr lang="en-US" sz="1400" smtClean="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Pop-Up Threads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5216525"/>
            <a:ext cx="8458200" cy="714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Creation of a new thread when message arrives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(a) before message arrives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(b) after message arrives</a:t>
            </a:r>
            <a:endParaRPr lang="en-US" sz="2400" smtClean="0"/>
          </a:p>
        </p:txBody>
      </p:sp>
      <p:pic>
        <p:nvPicPr>
          <p:cNvPr id="25605" name="Picture 5" descr="2-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184275"/>
            <a:ext cx="6200775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9258C9C-25EC-44C3-8AA5-2857B9410CC9}" type="slidenum">
              <a:rPr lang="he-IL" sz="1400" smtClean="0"/>
              <a:pPr eaLnBrk="1" hangingPunct="1"/>
              <a:t>26</a:t>
            </a:fld>
            <a:endParaRPr lang="en-US" sz="1400" smtClean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Making Single-Threaded Code Multithreaded (1)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610225"/>
            <a:ext cx="9144000" cy="40005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2800" smtClean="0"/>
              <a:t>Conflicts between threads over the use of a global variable</a:t>
            </a:r>
          </a:p>
        </p:txBody>
      </p:sp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3" t="42694" r="26979" b="36827"/>
          <a:stretch>
            <a:fillRect/>
          </a:stretch>
        </p:blipFill>
        <p:spPr bwMode="auto">
          <a:xfrm>
            <a:off x="1454150" y="1095375"/>
            <a:ext cx="6557963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3FE220D-2252-452A-AE5D-298FCDBF41F6}" type="slidenum">
              <a:rPr lang="he-IL" sz="1400" smtClean="0"/>
              <a:pPr eaLnBrk="1" hangingPunct="1"/>
              <a:t>27</a:t>
            </a:fld>
            <a:endParaRPr lang="en-US" sz="1400" smtClean="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Making Single-Threaded Code Multithreaded (2)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553075"/>
            <a:ext cx="7772400" cy="54292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Threads can have private global variables</a:t>
            </a:r>
          </a:p>
        </p:txBody>
      </p:sp>
      <p:pic>
        <p:nvPicPr>
          <p:cNvPr id="27653" name="Picture 5" descr="2-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1350963"/>
            <a:ext cx="38481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FC41E63-B9B3-458B-A0C2-DB255CFF8A3B}" type="slidenum">
              <a:rPr lang="he-IL" sz="1400" smtClean="0"/>
              <a:pPr eaLnBrk="1" hangingPunct="1"/>
              <a:t>28</a:t>
            </a:fld>
            <a:endParaRPr lang="en-US" sz="1400" smtClean="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Interprocess Communication</a:t>
            </a:r>
            <a:br>
              <a:rPr lang="en-US" smtClean="0"/>
            </a:br>
            <a:r>
              <a:rPr lang="en-US" sz="3200" smtClean="0"/>
              <a:t>Race Conditions</a:t>
            </a:r>
            <a:endParaRPr lang="en-US" smtClean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10200"/>
            <a:ext cx="9144000" cy="685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 smtClean="0"/>
              <a:t>Two processes want to access shared memory at same time</a:t>
            </a:r>
          </a:p>
        </p:txBody>
      </p:sp>
      <p:pic>
        <p:nvPicPr>
          <p:cNvPr id="28677" name="Picture 5" descr="2-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390650"/>
            <a:ext cx="492125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Box 1"/>
          <p:cNvSpPr txBox="1">
            <a:spLocks noChangeArrowheads="1"/>
          </p:cNvSpPr>
          <p:nvPr/>
        </p:nvSpPr>
        <p:spPr bwMode="auto">
          <a:xfrm>
            <a:off x="7378700" y="812800"/>
            <a:ext cx="14097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rtl="1" eaLnBrk="1" hangingPunct="1"/>
            <a:r>
              <a:rPr lang="he-IL" sz="1400"/>
              <a:t>קטע קריטי</a:t>
            </a:r>
          </a:p>
          <a:p>
            <a:pPr algn="r" rtl="1" eaLnBrk="1" hangingPunct="1"/>
            <a:r>
              <a:rPr lang="he-IL" sz="1400"/>
              <a:t>פעולה אטומית</a:t>
            </a:r>
          </a:p>
          <a:p>
            <a:pPr algn="r" rtl="1" eaLnBrk="1" hangingPunct="1"/>
            <a:r>
              <a:rPr lang="he-IL" sz="1400"/>
              <a:t>מניעה הדדית</a:t>
            </a:r>
          </a:p>
        </p:txBody>
      </p:sp>
      <p:sp>
        <p:nvSpPr>
          <p:cNvPr id="28679" name="TextBox 2"/>
          <p:cNvSpPr txBox="1">
            <a:spLocks noChangeArrowheads="1"/>
          </p:cNvSpPr>
          <p:nvPr/>
        </p:nvSpPr>
        <p:spPr bwMode="auto">
          <a:xfrm>
            <a:off x="7448550" y="4121150"/>
            <a:ext cx="850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Yakir.txt</a:t>
            </a:r>
            <a:endParaRPr lang="he-IL" sz="1400"/>
          </a:p>
        </p:txBody>
      </p:sp>
      <p:sp>
        <p:nvSpPr>
          <p:cNvPr id="28680" name="TextBox 7"/>
          <p:cNvSpPr txBox="1">
            <a:spLocks noChangeArrowheads="1"/>
          </p:cNvSpPr>
          <p:nvPr/>
        </p:nvSpPr>
        <p:spPr bwMode="auto">
          <a:xfrm>
            <a:off x="4298950" y="3646488"/>
            <a:ext cx="850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tal.txt</a:t>
            </a:r>
            <a:endParaRPr lang="he-IL" sz="1400"/>
          </a:p>
        </p:txBody>
      </p:sp>
      <p:sp>
        <p:nvSpPr>
          <p:cNvPr id="28681" name="TextBox 3"/>
          <p:cNvSpPr txBox="1">
            <a:spLocks noChangeArrowheads="1"/>
          </p:cNvSpPr>
          <p:nvPr/>
        </p:nvSpPr>
        <p:spPr bwMode="auto">
          <a:xfrm>
            <a:off x="7378700" y="3941763"/>
            <a:ext cx="1231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Print(str)</a:t>
            </a:r>
            <a:endParaRPr lang="he-IL" sz="1400"/>
          </a:p>
        </p:txBody>
      </p:sp>
      <p:sp>
        <p:nvSpPr>
          <p:cNvPr id="28682" name="TextBox 9"/>
          <p:cNvSpPr txBox="1">
            <a:spLocks noChangeArrowheads="1"/>
          </p:cNvSpPr>
          <p:nvPr/>
        </p:nvSpPr>
        <p:spPr bwMode="auto">
          <a:xfrm>
            <a:off x="1752600" y="1574800"/>
            <a:ext cx="1778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err="1"/>
              <a:t>Enque</a:t>
            </a:r>
            <a:r>
              <a:rPr lang="en-US" sz="1400" dirty="0"/>
              <a:t>(string </a:t>
            </a:r>
            <a:r>
              <a:rPr lang="en-US" sz="1400" dirty="0" err="1"/>
              <a:t>str</a:t>
            </a:r>
            <a:r>
              <a:rPr lang="en-US" sz="1400" dirty="0"/>
              <a:t>){</a:t>
            </a:r>
          </a:p>
          <a:p>
            <a:pPr eaLnBrk="1" hangingPunct="1"/>
            <a:r>
              <a:rPr lang="en-US" sz="1400" dirty="0" smtClean="0"/>
              <a:t>a[in</a:t>
            </a:r>
            <a:r>
              <a:rPr lang="en-US" sz="1400" dirty="0"/>
              <a:t>]=</a:t>
            </a:r>
            <a:r>
              <a:rPr lang="en-US" sz="1400" dirty="0" err="1"/>
              <a:t>str</a:t>
            </a:r>
            <a:endParaRPr lang="en-US" sz="1400" dirty="0"/>
          </a:p>
          <a:p>
            <a:pPr eaLnBrk="1" hangingPunct="1"/>
            <a:r>
              <a:rPr lang="en-US" sz="1400" dirty="0"/>
              <a:t>   in++</a:t>
            </a:r>
          </a:p>
          <a:p>
            <a:pPr eaLnBrk="1" hangingPunct="1"/>
            <a:r>
              <a:rPr lang="en-US" sz="1400" dirty="0"/>
              <a:t>}</a:t>
            </a:r>
            <a:endParaRPr lang="he-IL" sz="1400" dirty="0"/>
          </a:p>
        </p:txBody>
      </p:sp>
      <p:cxnSp>
        <p:nvCxnSpPr>
          <p:cNvPr id="28683" name="מחבר חץ ישר 5"/>
          <p:cNvCxnSpPr>
            <a:cxnSpLocks noChangeShapeType="1"/>
          </p:cNvCxnSpPr>
          <p:nvPr/>
        </p:nvCxnSpPr>
        <p:spPr bwMode="auto">
          <a:xfrm>
            <a:off x="1130300" y="1728788"/>
            <a:ext cx="5207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4" name="TextBox 12"/>
          <p:cNvSpPr txBox="1">
            <a:spLocks noChangeArrowheads="1"/>
          </p:cNvSpPr>
          <p:nvPr/>
        </p:nvSpPr>
        <p:spPr bwMode="auto">
          <a:xfrm>
            <a:off x="139700" y="1592263"/>
            <a:ext cx="1231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Print(str)</a:t>
            </a:r>
            <a:endParaRPr lang="he-IL" sz="1400"/>
          </a:p>
        </p:txBody>
      </p:sp>
      <p:sp>
        <p:nvSpPr>
          <p:cNvPr id="28685" name="TextBox 13"/>
          <p:cNvSpPr txBox="1">
            <a:spLocks noChangeArrowheads="1"/>
          </p:cNvSpPr>
          <p:nvPr/>
        </p:nvSpPr>
        <p:spPr bwMode="auto">
          <a:xfrm>
            <a:off x="0" y="3633788"/>
            <a:ext cx="1231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Print(str)</a:t>
            </a:r>
            <a:endParaRPr lang="he-IL" sz="1400"/>
          </a:p>
        </p:txBody>
      </p:sp>
      <p:cxnSp>
        <p:nvCxnSpPr>
          <p:cNvPr id="28686" name="מחבר חץ ישר 8"/>
          <p:cNvCxnSpPr>
            <a:cxnSpLocks noChangeShapeType="1"/>
          </p:cNvCxnSpPr>
          <p:nvPr/>
        </p:nvCxnSpPr>
        <p:spPr bwMode="auto">
          <a:xfrm>
            <a:off x="1562100" y="2052638"/>
            <a:ext cx="406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7" name="TextBox 17"/>
          <p:cNvSpPr txBox="1">
            <a:spLocks noChangeArrowheads="1"/>
          </p:cNvSpPr>
          <p:nvPr/>
        </p:nvSpPr>
        <p:spPr bwMode="auto">
          <a:xfrm>
            <a:off x="825500" y="1909763"/>
            <a:ext cx="8509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rtl="1" eaLnBrk="1" hangingPunct="1"/>
            <a:r>
              <a:rPr lang="en-US" sz="1400" dirty="0" err="1" smtClean="0"/>
              <a:t>csw</a:t>
            </a:r>
            <a:endParaRPr lang="he-IL" sz="1400" dirty="0" smtClean="0"/>
          </a:p>
          <a:p>
            <a:pPr algn="r" rtl="1" eaLnBrk="1" hangingPunct="1"/>
            <a:r>
              <a:rPr lang="en-US" sz="1400" dirty="0" err="1" smtClean="0"/>
              <a:t>c.s</a:t>
            </a:r>
            <a:r>
              <a:rPr lang="en-US" sz="1400" dirty="0" smtClean="0"/>
              <a:t>()</a:t>
            </a:r>
            <a:endParaRPr lang="he-IL" sz="1400" dirty="0"/>
          </a:p>
        </p:txBody>
      </p:sp>
      <p:sp>
        <p:nvSpPr>
          <p:cNvPr id="28688" name="TextBox 18"/>
          <p:cNvSpPr txBox="1">
            <a:spLocks noChangeArrowheads="1"/>
          </p:cNvSpPr>
          <p:nvPr/>
        </p:nvSpPr>
        <p:spPr bwMode="auto">
          <a:xfrm>
            <a:off x="4298950" y="4095750"/>
            <a:ext cx="850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 dirty="0"/>
              <a:t>זבל</a:t>
            </a:r>
          </a:p>
        </p:txBody>
      </p:sp>
      <p:sp>
        <p:nvSpPr>
          <p:cNvPr id="28689" name="מלבן 11"/>
          <p:cNvSpPr>
            <a:spLocks noChangeArrowheads="1"/>
          </p:cNvSpPr>
          <p:nvPr/>
        </p:nvSpPr>
        <p:spPr bwMode="auto">
          <a:xfrm>
            <a:off x="1765300" y="1900238"/>
            <a:ext cx="1092200" cy="3175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/>
      <p:bldP spid="28687" grpId="0"/>
      <p:bldP spid="2868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00C1C-2CB2-4421-9878-782440F6D2F0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93901" y="2899317"/>
            <a:ext cx="1962615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X= </a:t>
            </a:r>
            <a:r>
              <a:rPr lang="he-IL" sz="1400" dirty="0" smtClean="0"/>
              <a:t>יתרה</a:t>
            </a:r>
          </a:p>
          <a:p>
            <a:pPr marL="285750" indent="-285750">
              <a:buFontTx/>
              <a:buChar char="-"/>
            </a:pPr>
            <a:r>
              <a:rPr lang="he-IL" sz="1400" dirty="0" smtClean="0"/>
              <a:t>משיכה</a:t>
            </a:r>
            <a:r>
              <a:rPr lang="en-US" sz="1400" dirty="0" smtClean="0"/>
              <a:t> 800 </a:t>
            </a:r>
            <a:r>
              <a:rPr lang="he-IL" sz="1400" dirty="0" smtClean="0"/>
              <a:t>ש"ח</a:t>
            </a:r>
          </a:p>
          <a:p>
            <a:pPr marL="285750" indent="-285750">
              <a:buFontTx/>
              <a:buChar char="-"/>
            </a:pPr>
            <a:r>
              <a:rPr lang="he-IL" sz="1400" dirty="0" smtClean="0"/>
              <a:t>יתרה חדשה</a:t>
            </a:r>
          </a:p>
          <a:p>
            <a:pPr marL="285750" indent="-285750">
              <a:buFontTx/>
              <a:buChar char="-"/>
            </a:pPr>
            <a:endParaRPr lang="he-IL" sz="1400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Z=x-y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X=z</a:t>
            </a:r>
            <a:endParaRPr lang="he-IL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17688" y="2687444"/>
            <a:ext cx="291046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00   FF</a:t>
            </a:r>
          </a:p>
          <a:p>
            <a:r>
              <a:rPr lang="en-US" sz="1400" dirty="0" smtClean="0"/>
              <a:t>00   01</a:t>
            </a:r>
          </a:p>
          <a:p>
            <a:r>
              <a:rPr lang="en-US" sz="1400" dirty="0" smtClean="0"/>
              <a:t>00   00</a:t>
            </a:r>
          </a:p>
          <a:p>
            <a:pPr marL="342900" indent="-342900">
              <a:buAutoNum type="arabicPlain"/>
            </a:pPr>
            <a:r>
              <a:rPr lang="en-US" sz="1400" dirty="0" smtClean="0"/>
              <a:t>00</a:t>
            </a:r>
          </a:p>
          <a:p>
            <a:pPr marL="342900" indent="-342900">
              <a:buAutoNum type="arabicPlain"/>
            </a:pPr>
            <a:endParaRPr lang="en-US" sz="1400" dirty="0"/>
          </a:p>
          <a:p>
            <a:pPr marL="342900" indent="-342900">
              <a:buAutoNum type="arabicPlain"/>
            </a:pPr>
            <a:endParaRPr lang="he-IL" sz="1400" dirty="0" smtClean="0"/>
          </a:p>
        </p:txBody>
      </p:sp>
    </p:spTree>
    <p:extLst>
      <p:ext uri="{BB962C8B-B14F-4D97-AF65-F5344CB8AC3E}">
        <p14:creationId xmlns:p14="http://schemas.microsoft.com/office/powerpoint/2010/main" val="38778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DDDCECE-D209-4AC6-8285-5B711D189BA3}" type="slidenum">
              <a:rPr lang="he-IL" sz="1400" smtClean="0"/>
              <a:pPr eaLnBrk="1" hangingPunct="1"/>
              <a:t>3</a:t>
            </a:fld>
            <a:endParaRPr lang="en-US" sz="1400" smtClean="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Processes</a:t>
            </a:r>
            <a:br>
              <a:rPr lang="en-US" smtClean="0"/>
            </a:br>
            <a:r>
              <a:rPr lang="en-US" sz="3200" smtClean="0"/>
              <a:t>The Process Model</a:t>
            </a:r>
            <a:endParaRPr lang="en-US" smtClean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4000" y="4572000"/>
            <a:ext cx="8890000" cy="91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Multiprogramming of four programs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Conceptual model of 4 independent, sequential processes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Only one program active at any instant</a:t>
            </a:r>
          </a:p>
        </p:txBody>
      </p:sp>
      <p:pic>
        <p:nvPicPr>
          <p:cNvPr id="3077" name="Picture 6" descr="2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663700"/>
            <a:ext cx="7997825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TextBox 1"/>
          <p:cNvSpPr txBox="1">
            <a:spLocks noChangeArrowheads="1"/>
          </p:cNvSpPr>
          <p:nvPr/>
        </p:nvSpPr>
        <p:spPr bwMode="auto">
          <a:xfrm>
            <a:off x="2105025" y="942975"/>
            <a:ext cx="64674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rtl="1" eaLnBrk="1" hangingPunct="1"/>
            <a:r>
              <a:rPr lang="he-IL" sz="1400" dirty="0"/>
              <a:t>מקבליות מדומה – החלפה </a:t>
            </a:r>
            <a:r>
              <a:rPr lang="he-IL" sz="1400" b="1" u="sng" dirty="0"/>
              <a:t>מהירה</a:t>
            </a:r>
            <a:r>
              <a:rPr lang="he-IL" sz="1400" dirty="0"/>
              <a:t> בין תהליכים, יש תקורה </a:t>
            </a:r>
            <a:r>
              <a:rPr lang="en-US" sz="1400" dirty="0"/>
              <a:t>overhead</a:t>
            </a:r>
            <a:r>
              <a:rPr lang="he-IL" sz="1400" dirty="0"/>
              <a:t> </a:t>
            </a:r>
          </a:p>
          <a:p>
            <a:pPr algn="r" rtl="1" eaLnBrk="1" hangingPunct="1"/>
            <a:r>
              <a:rPr lang="he-IL" sz="1400" dirty="0"/>
              <a:t>החלפה == </a:t>
            </a:r>
            <a:r>
              <a:rPr lang="en-US" sz="1400" dirty="0"/>
              <a:t>context switch</a:t>
            </a:r>
            <a:r>
              <a:rPr lang="he-IL" sz="1400" dirty="0"/>
              <a:t>, לא ניתן לעשות הנחות על זמן, התהליך לא מודע להשהייתו</a:t>
            </a:r>
          </a:p>
          <a:p>
            <a:pPr algn="r" rtl="1" eaLnBrk="1" hangingPunct="1"/>
            <a:r>
              <a:rPr lang="he-IL" sz="1400" dirty="0"/>
              <a:t>----- </a:t>
            </a:r>
          </a:p>
          <a:p>
            <a:pPr algn="r" rtl="1" eaLnBrk="1" hangingPunct="1"/>
            <a:r>
              <a:rPr lang="he-IL" sz="1400" dirty="0"/>
              <a:t>מקבליות </a:t>
            </a:r>
            <a:r>
              <a:rPr lang="he-IL" sz="1400" dirty="0" err="1"/>
              <a:t>אמיתית</a:t>
            </a:r>
            <a:r>
              <a:rPr lang="he-IL" sz="1400" dirty="0"/>
              <a:t> – </a:t>
            </a:r>
            <a:r>
              <a:rPr lang="en-US" sz="1400" dirty="0"/>
              <a:t>i/o</a:t>
            </a:r>
            <a:r>
              <a:rPr lang="he-IL" sz="1400" dirty="0"/>
              <a:t> כאשר תהליכים ממתינים ל</a:t>
            </a:r>
            <a:r>
              <a:rPr lang="en-US" sz="1400" dirty="0"/>
              <a:t>IO</a:t>
            </a:r>
            <a:r>
              <a:rPr lang="he-IL" sz="1400" dirty="0"/>
              <a:t> ניתן להריץ אחרים</a:t>
            </a:r>
          </a:p>
        </p:txBody>
      </p:sp>
      <p:cxnSp>
        <p:nvCxnSpPr>
          <p:cNvPr id="3079" name="מחבר ישר 3"/>
          <p:cNvCxnSpPr>
            <a:cxnSpLocks noChangeShapeType="1"/>
          </p:cNvCxnSpPr>
          <p:nvPr/>
        </p:nvCxnSpPr>
        <p:spPr bwMode="auto">
          <a:xfrm>
            <a:off x="6381750" y="3086100"/>
            <a:ext cx="9525" cy="2286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0" name="מחבר ישר 5"/>
          <p:cNvCxnSpPr>
            <a:cxnSpLocks noChangeShapeType="1"/>
          </p:cNvCxnSpPr>
          <p:nvPr/>
        </p:nvCxnSpPr>
        <p:spPr bwMode="auto">
          <a:xfrm>
            <a:off x="6715125" y="2800350"/>
            <a:ext cx="0" cy="2857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1" name="מחבר ישר 7"/>
          <p:cNvCxnSpPr>
            <a:cxnSpLocks noChangeShapeType="1"/>
          </p:cNvCxnSpPr>
          <p:nvPr/>
        </p:nvCxnSpPr>
        <p:spPr bwMode="auto">
          <a:xfrm>
            <a:off x="6467475" y="3086100"/>
            <a:ext cx="0" cy="3238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2" name="TextBox 10"/>
          <p:cNvSpPr txBox="1">
            <a:spLocks noChangeArrowheads="1"/>
          </p:cNvSpPr>
          <p:nvPr/>
        </p:nvSpPr>
        <p:spPr bwMode="auto">
          <a:xfrm>
            <a:off x="6210300" y="3409950"/>
            <a:ext cx="504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IO</a:t>
            </a:r>
            <a:endParaRPr lang="he-IL" sz="1400"/>
          </a:p>
        </p:txBody>
      </p:sp>
      <p:sp>
        <p:nvSpPr>
          <p:cNvPr id="3083" name="TextBox 15"/>
          <p:cNvSpPr txBox="1">
            <a:spLocks noChangeArrowheads="1"/>
          </p:cNvSpPr>
          <p:nvPr/>
        </p:nvSpPr>
        <p:spPr bwMode="auto">
          <a:xfrm>
            <a:off x="6467475" y="3079750"/>
            <a:ext cx="504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IO</a:t>
            </a:r>
            <a:endParaRPr lang="he-IL" sz="1400"/>
          </a:p>
        </p:txBody>
      </p:sp>
      <p:sp>
        <p:nvSpPr>
          <p:cNvPr id="3084" name="TextBox 11"/>
          <p:cNvSpPr txBox="1">
            <a:spLocks noChangeArrowheads="1"/>
          </p:cNvSpPr>
          <p:nvPr/>
        </p:nvSpPr>
        <p:spPr bwMode="auto">
          <a:xfrm>
            <a:off x="5511800" y="4156075"/>
            <a:ext cx="251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rtl="1" eaLnBrk="1" hangingPunct="1"/>
            <a:r>
              <a:rPr lang="en-US" sz="1400" dirty="0"/>
              <a:t>Q</a:t>
            </a:r>
            <a:r>
              <a:rPr lang="he-IL" sz="1400" dirty="0"/>
              <a:t> קטן משפר מקבליות מדומה,</a:t>
            </a:r>
          </a:p>
          <a:p>
            <a:pPr algn="r" rtl="1" eaLnBrk="1" hangingPunct="1"/>
            <a:r>
              <a:rPr lang="en-US" sz="1400" dirty="0"/>
              <a:t>Q</a:t>
            </a:r>
            <a:r>
              <a:rPr lang="he-IL" sz="1400" dirty="0"/>
              <a:t> גדול משפר ניצולת מעבד</a:t>
            </a:r>
          </a:p>
        </p:txBody>
      </p:sp>
      <p:sp>
        <p:nvSpPr>
          <p:cNvPr id="3085" name="TextBox 12"/>
          <p:cNvSpPr txBox="1">
            <a:spLocks noChangeArrowheads="1"/>
          </p:cNvSpPr>
          <p:nvPr/>
        </p:nvSpPr>
        <p:spPr bwMode="auto">
          <a:xfrm>
            <a:off x="6972300" y="5410200"/>
            <a:ext cx="1452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i++</a:t>
            </a:r>
          </a:p>
          <a:p>
            <a:pPr eaLnBrk="1" hangingPunct="1"/>
            <a:r>
              <a:rPr lang="en-US" sz="1400"/>
              <a:t>Getch()</a:t>
            </a:r>
            <a:endParaRPr lang="he-IL" sz="1400"/>
          </a:p>
        </p:txBody>
      </p:sp>
      <p:cxnSp>
        <p:nvCxnSpPr>
          <p:cNvPr id="3086" name="מחבר חץ ישר 14"/>
          <p:cNvCxnSpPr>
            <a:cxnSpLocks noChangeShapeType="1"/>
          </p:cNvCxnSpPr>
          <p:nvPr/>
        </p:nvCxnSpPr>
        <p:spPr bwMode="auto">
          <a:xfrm>
            <a:off x="6391275" y="5672138"/>
            <a:ext cx="5810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7" name="מחבר חץ ישר 17"/>
          <p:cNvCxnSpPr>
            <a:cxnSpLocks noChangeShapeType="1"/>
          </p:cNvCxnSpPr>
          <p:nvPr/>
        </p:nvCxnSpPr>
        <p:spPr bwMode="auto">
          <a:xfrm>
            <a:off x="6467475" y="5934075"/>
            <a:ext cx="5048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8" name="TextBox 18"/>
          <p:cNvSpPr txBox="1">
            <a:spLocks noChangeArrowheads="1"/>
          </p:cNvSpPr>
          <p:nvPr/>
        </p:nvSpPr>
        <p:spPr bwMode="auto">
          <a:xfrm>
            <a:off x="6045200" y="5672138"/>
            <a:ext cx="636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CSW</a:t>
            </a:r>
          </a:p>
          <a:p>
            <a:pPr eaLnBrk="1" hangingPunct="1"/>
            <a:r>
              <a:rPr lang="en-US" sz="1400"/>
              <a:t>CSW</a:t>
            </a:r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284759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  <p:bldP spid="3084" grpId="0"/>
      <p:bldP spid="3085" grpId="0"/>
      <p:bldP spid="308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5B5343-3196-48AA-8F56-E5AA1C7B3BFF}" type="slidenum">
              <a:rPr lang="he-IL" sz="1400" smtClean="0"/>
              <a:pPr eaLnBrk="1" hangingPunct="1"/>
              <a:t>30</a:t>
            </a:fld>
            <a:endParaRPr lang="en-US" sz="1400" smtClean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Critical Regions (1)	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" y="1981200"/>
            <a:ext cx="9144000" cy="41148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smtClean="0"/>
              <a:t>Four conditions to provide mutual exclusion</a:t>
            </a:r>
          </a:p>
          <a:p>
            <a:pPr marL="609600" indent="-609600" eaLnBrk="1" hangingPunct="1">
              <a:buSzPct val="50000"/>
              <a:buFont typeface="Wingdings" pitchFamily="2" charset="2"/>
              <a:buAutoNum type="arabicPeriod"/>
            </a:pPr>
            <a:r>
              <a:rPr lang="en-US" sz="2800" smtClean="0"/>
              <a:t>No two processes simultaneously in critical region</a:t>
            </a:r>
          </a:p>
          <a:p>
            <a:pPr marL="609600" indent="-609600" eaLnBrk="1" hangingPunct="1">
              <a:buSzPct val="50000"/>
              <a:buFont typeface="Wingdings" pitchFamily="2" charset="2"/>
              <a:buAutoNum type="arabicPeriod"/>
            </a:pPr>
            <a:r>
              <a:rPr lang="en-US" sz="2800" smtClean="0"/>
              <a:t>No assumptions made about speeds or numbers of CPUs</a:t>
            </a:r>
          </a:p>
          <a:p>
            <a:pPr marL="609600" indent="-609600" eaLnBrk="1" hangingPunct="1">
              <a:buSzPct val="50000"/>
              <a:buFont typeface="Wingdings" pitchFamily="2" charset="2"/>
              <a:buAutoNum type="arabicPeriod"/>
            </a:pPr>
            <a:r>
              <a:rPr lang="en-US" sz="2800" smtClean="0"/>
              <a:t>No process running outside its critical region may block another process</a:t>
            </a:r>
          </a:p>
          <a:p>
            <a:pPr marL="609600" indent="-609600" eaLnBrk="1" hangingPunct="1">
              <a:buSzPct val="50000"/>
              <a:buFont typeface="Wingdings" pitchFamily="2" charset="2"/>
              <a:buAutoNum type="arabicPeriod"/>
            </a:pPr>
            <a:r>
              <a:rPr lang="en-US" sz="2800" smtClean="0"/>
              <a:t>No process must wait forever to enter its critical region</a:t>
            </a:r>
          </a:p>
        </p:txBody>
      </p:sp>
      <p:sp>
        <p:nvSpPr>
          <p:cNvPr id="29701" name="TextBox 1"/>
          <p:cNvSpPr txBox="1">
            <a:spLocks noChangeArrowheads="1"/>
          </p:cNvSpPr>
          <p:nvPr/>
        </p:nvSpPr>
        <p:spPr bwMode="auto">
          <a:xfrm>
            <a:off x="381000" y="2540000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 dirty="0"/>
              <a:t>פתרון</a:t>
            </a:r>
          </a:p>
        </p:txBody>
      </p:sp>
      <p:sp>
        <p:nvSpPr>
          <p:cNvPr id="29702" name="TextBox 5"/>
          <p:cNvSpPr txBox="1">
            <a:spLocks noChangeArrowheads="1"/>
          </p:cNvSpPr>
          <p:nvPr/>
        </p:nvSpPr>
        <p:spPr bwMode="auto">
          <a:xfrm rot="-5400000">
            <a:off x="-41275" y="3684588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3200" dirty="0"/>
              <a:t>סביר</a:t>
            </a:r>
            <a:endParaRPr lang="he-IL" sz="1400" dirty="0"/>
          </a:p>
        </p:txBody>
      </p:sp>
      <p:sp>
        <p:nvSpPr>
          <p:cNvPr id="29703" name="סוגר מסולסל שמאלי 2"/>
          <p:cNvSpPr>
            <a:spLocks/>
          </p:cNvSpPr>
          <p:nvPr/>
        </p:nvSpPr>
        <p:spPr bwMode="auto">
          <a:xfrm>
            <a:off x="530225" y="3251200"/>
            <a:ext cx="292100" cy="1701800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/>
      <p:bldP spid="2970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610DF40-6983-4362-91BB-4E8DA30A7677}" type="slidenum">
              <a:rPr lang="he-IL" sz="1400" smtClean="0"/>
              <a:pPr eaLnBrk="1" hangingPunct="1"/>
              <a:t>31</a:t>
            </a:fld>
            <a:endParaRPr lang="en-US" sz="1400" smtClean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Critical Regions (2)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495925"/>
            <a:ext cx="7772400" cy="6000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Mutual exclusion using critical regions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254125"/>
            <a:ext cx="8305800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241425" y="1487488"/>
            <a:ext cx="7491413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</a:pPr>
            <a:r>
              <a:rPr lang="en-US" sz="2800">
                <a:latin typeface="Arial" pitchFamily="34" charset="0"/>
              </a:rPr>
              <a:t>Proposals for achieving mutual exclusion:</a:t>
            </a:r>
          </a:p>
          <a:p>
            <a:pPr marL="609600" indent="-609600" eaLnBrk="0" hangingPunct="0">
              <a:spcBef>
                <a:spcPct val="20000"/>
              </a:spcBef>
            </a:pPr>
            <a:endParaRPr lang="en-US" sz="2800">
              <a:latin typeface="Arial" pitchFamily="34" charset="0"/>
            </a:endParaRP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>
                <a:latin typeface="Arial" pitchFamily="34" charset="0"/>
              </a:rPr>
              <a:t>Disabling interrupts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>
                <a:latin typeface="Arial" pitchFamily="34" charset="0"/>
              </a:rPr>
              <a:t>Lock variables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>
                <a:latin typeface="Arial" pitchFamily="34" charset="0"/>
              </a:rPr>
              <a:t>Strict alternation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>
                <a:latin typeface="Arial" pitchFamily="34" charset="0"/>
              </a:rPr>
              <a:t>Peterson's solution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>
                <a:latin typeface="Arial" pitchFamily="34" charset="0"/>
              </a:rPr>
              <a:t>The TSL instruction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3600">
                <a:solidFill>
                  <a:srgbClr val="FF0000"/>
                </a:solidFill>
                <a:latin typeface="Arial" pitchFamily="34" charset="0"/>
              </a:rPr>
              <a:t>Mutual Exclusion with Busy Waiting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1200">
                <a:solidFill>
                  <a:srgbClr val="898989"/>
                </a:solidFill>
              </a:rPr>
              <a:t>Tanenbaum, Modern Operating Systems 3 e, (c) 2008 Prentice-Hall, Inc. All rights reserved. 0-13-</a:t>
            </a:r>
            <a:r>
              <a:rPr lang="en-US" sz="1200" b="1">
                <a:solidFill>
                  <a:srgbClr val="898989"/>
                </a:solidFill>
              </a:rPr>
              <a:t>6006639</a:t>
            </a:r>
          </a:p>
        </p:txBody>
      </p:sp>
      <p:sp>
        <p:nvSpPr>
          <p:cNvPr id="31749" name="מלבן 1"/>
          <p:cNvSpPr>
            <a:spLocks noChangeArrowheads="1"/>
          </p:cNvSpPr>
          <p:nvPr/>
        </p:nvSpPr>
        <p:spPr bwMode="auto">
          <a:xfrm>
            <a:off x="939800" y="2247900"/>
            <a:ext cx="4191000" cy="31623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1750" name="מלבן 2"/>
          <p:cNvSpPr>
            <a:spLocks noChangeArrowheads="1"/>
          </p:cNvSpPr>
          <p:nvPr/>
        </p:nvSpPr>
        <p:spPr bwMode="auto">
          <a:xfrm>
            <a:off x="4533900" y="342900"/>
            <a:ext cx="2921000" cy="8001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1751" name="TextBox 3"/>
          <p:cNvSpPr txBox="1">
            <a:spLocks noChangeArrowheads="1"/>
          </p:cNvSpPr>
          <p:nvPr/>
        </p:nvSpPr>
        <p:spPr bwMode="auto">
          <a:xfrm>
            <a:off x="5354638" y="2120900"/>
            <a:ext cx="28067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/>
              <a:t>אסור לתת למשתמש כזה כח !!! ואם ישכח להחזיר אז המחשב נתקע.</a:t>
            </a:r>
          </a:p>
          <a:p>
            <a:pPr eaLnBrk="1" hangingPunct="1"/>
            <a:r>
              <a:rPr lang="he-IL" sz="1400"/>
              <a:t>מערכת ההפעלה משתמשת בטריק זה של ביטול פסיקות לזמן קצר מאוד.</a:t>
            </a:r>
          </a:p>
          <a:p>
            <a:pPr eaLnBrk="1" hangingPunct="1"/>
            <a:r>
              <a:rPr lang="he-IL" sz="1400"/>
              <a:t>* לא יעבוד על מספר מעבדים</a:t>
            </a:r>
          </a:p>
        </p:txBody>
      </p:sp>
      <p:cxnSp>
        <p:nvCxnSpPr>
          <p:cNvPr id="31752" name="מחבר חץ ישר 5"/>
          <p:cNvCxnSpPr>
            <a:cxnSpLocks noChangeShapeType="1"/>
          </p:cNvCxnSpPr>
          <p:nvPr/>
        </p:nvCxnSpPr>
        <p:spPr bwMode="auto">
          <a:xfrm flipH="1">
            <a:off x="3962400" y="2705100"/>
            <a:ext cx="1392238" cy="444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3" name="TextBox 6"/>
          <p:cNvSpPr txBox="1">
            <a:spLocks noChangeArrowheads="1"/>
          </p:cNvSpPr>
          <p:nvPr/>
        </p:nvSpPr>
        <p:spPr bwMode="auto">
          <a:xfrm>
            <a:off x="5461000" y="3290888"/>
            <a:ext cx="2700338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While(lock) // if(lock==0) break</a:t>
            </a:r>
          </a:p>
          <a:p>
            <a:pPr eaLnBrk="1" hangingPunct="1"/>
            <a:r>
              <a:rPr lang="en-US" sz="1400"/>
              <a:t>    ;</a:t>
            </a:r>
          </a:p>
          <a:p>
            <a:pPr eaLnBrk="1" hangingPunct="1"/>
            <a:r>
              <a:rPr lang="en-US" sz="1400"/>
              <a:t> lock=1 //assuming lock is =0</a:t>
            </a:r>
          </a:p>
          <a:p>
            <a:pPr eaLnBrk="1" hangingPunct="1"/>
            <a:r>
              <a:rPr lang="en-US" sz="1400"/>
              <a:t>c.s()</a:t>
            </a:r>
          </a:p>
          <a:p>
            <a:pPr eaLnBrk="1" hangingPunct="1"/>
            <a:r>
              <a:rPr lang="en-US" sz="1400"/>
              <a:t>Lock=0</a:t>
            </a:r>
          </a:p>
        </p:txBody>
      </p:sp>
      <p:cxnSp>
        <p:nvCxnSpPr>
          <p:cNvPr id="31754" name="מחבר חץ ישר 8"/>
          <p:cNvCxnSpPr>
            <a:cxnSpLocks noChangeShapeType="1"/>
          </p:cNvCxnSpPr>
          <p:nvPr/>
        </p:nvCxnSpPr>
        <p:spPr bwMode="auto">
          <a:xfrm>
            <a:off x="5027613" y="3543300"/>
            <a:ext cx="673100" cy="2238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5" name="TextBox 9"/>
          <p:cNvSpPr txBox="1">
            <a:spLocks noChangeArrowheads="1"/>
          </p:cNvSpPr>
          <p:nvPr/>
        </p:nvSpPr>
        <p:spPr bwMode="auto">
          <a:xfrm>
            <a:off x="4659313" y="3459163"/>
            <a:ext cx="636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CSW</a:t>
            </a:r>
            <a:endParaRPr lang="he-IL" sz="1400"/>
          </a:p>
        </p:txBody>
      </p:sp>
      <p:cxnSp>
        <p:nvCxnSpPr>
          <p:cNvPr id="31756" name="מחבר חץ ישר 13"/>
          <p:cNvCxnSpPr>
            <a:cxnSpLocks noChangeShapeType="1"/>
          </p:cNvCxnSpPr>
          <p:nvPr/>
        </p:nvCxnSpPr>
        <p:spPr bwMode="auto">
          <a:xfrm>
            <a:off x="5153025" y="3913188"/>
            <a:ext cx="330200" cy="2238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7" name="TextBox 14"/>
          <p:cNvSpPr txBox="1">
            <a:spLocks noChangeArrowheads="1"/>
          </p:cNvSpPr>
          <p:nvPr/>
        </p:nvSpPr>
        <p:spPr bwMode="auto">
          <a:xfrm>
            <a:off x="4679950" y="3829050"/>
            <a:ext cx="636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CSW</a:t>
            </a:r>
            <a:endParaRPr lang="he-IL" sz="1400"/>
          </a:p>
        </p:txBody>
      </p:sp>
      <p:sp>
        <p:nvSpPr>
          <p:cNvPr id="31758" name="מלבן 11"/>
          <p:cNvSpPr>
            <a:spLocks noChangeArrowheads="1"/>
          </p:cNvSpPr>
          <p:nvPr/>
        </p:nvSpPr>
        <p:spPr bwMode="auto">
          <a:xfrm>
            <a:off x="5483225" y="3290888"/>
            <a:ext cx="2678113" cy="69215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1" grpId="0"/>
      <p:bldP spid="31753" grpId="0"/>
      <p:bldP spid="31755" grpId="0"/>
      <p:bldP spid="31757" grpId="0"/>
      <p:bldP spid="3175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241342E-756C-411D-844C-16552223580F}" type="slidenum">
              <a:rPr lang="he-IL" sz="1400" smtClean="0"/>
              <a:pPr eaLnBrk="1" hangingPunct="1"/>
              <a:t>33</a:t>
            </a:fld>
            <a:endParaRPr lang="en-US" sz="1400" smtClean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34963"/>
            <a:ext cx="8458200" cy="1143000"/>
          </a:xfrm>
        </p:spPr>
        <p:txBody>
          <a:bodyPr/>
          <a:lstStyle/>
          <a:p>
            <a:pPr eaLnBrk="1" hangingPunct="1"/>
            <a:r>
              <a:rPr lang="en-US" sz="3600" smtClean="0">
                <a:latin typeface="Arial" pitchFamily="34" charset="0"/>
              </a:rPr>
              <a:t>Strict Alternation</a:t>
            </a:r>
            <a:br>
              <a:rPr lang="en-US" sz="3600" smtClean="0">
                <a:latin typeface="Arial" pitchFamily="34" charset="0"/>
              </a:rPr>
            </a:br>
            <a:endParaRPr lang="en-US" sz="3600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410200"/>
            <a:ext cx="7772400" cy="685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Proposed solution to critical region problem</a:t>
            </a:r>
          </a:p>
          <a:p>
            <a:pPr lvl="1" eaLnBrk="1" hangingPunct="1">
              <a:buFontTx/>
              <a:buNone/>
            </a:pPr>
            <a:r>
              <a:rPr lang="en-US" smtClean="0"/>
              <a:t>(a) Process 0.        (b) Process 1.</a:t>
            </a:r>
          </a:p>
        </p:txBody>
      </p:sp>
      <p:pic>
        <p:nvPicPr>
          <p:cNvPr id="3277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881188"/>
            <a:ext cx="88201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אליפסה 1"/>
          <p:cNvSpPr>
            <a:spLocks noChangeArrowheads="1"/>
          </p:cNvSpPr>
          <p:nvPr/>
        </p:nvSpPr>
        <p:spPr bwMode="auto">
          <a:xfrm>
            <a:off x="3962400" y="2324100"/>
            <a:ext cx="495300" cy="5969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2775" name="אליפסה 2"/>
          <p:cNvSpPr>
            <a:spLocks noChangeArrowheads="1"/>
          </p:cNvSpPr>
          <p:nvPr/>
        </p:nvSpPr>
        <p:spPr bwMode="auto">
          <a:xfrm>
            <a:off x="8623300" y="2146300"/>
            <a:ext cx="520700" cy="1092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/>
      <p:bldP spid="3277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0FE3752-8A5C-4A73-B70C-332365B61B11}" type="slidenum">
              <a:rPr lang="he-IL" sz="1400" smtClean="0"/>
              <a:pPr eaLnBrk="1" hangingPunct="1"/>
              <a:t>34</a:t>
            </a:fld>
            <a:endParaRPr lang="en-US" sz="1400" smtClean="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0"/>
            <a:ext cx="8458200" cy="1143000"/>
          </a:xfrm>
        </p:spPr>
        <p:txBody>
          <a:bodyPr/>
          <a:lstStyle/>
          <a:p>
            <a:r>
              <a:rPr lang="en-US" sz="3600" smtClean="0">
                <a:latin typeface="Arial" pitchFamily="34" charset="0"/>
              </a:rPr>
              <a:t>Peterson's Solution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025" y="6286500"/>
            <a:ext cx="8661400" cy="485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Peterson's solution for achieving mutual exclusion</a:t>
            </a: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079500"/>
            <a:ext cx="6880225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אליפסה 1"/>
          <p:cNvSpPr>
            <a:spLocks noChangeArrowheads="1"/>
          </p:cNvSpPr>
          <p:nvPr/>
        </p:nvSpPr>
        <p:spPr bwMode="auto">
          <a:xfrm>
            <a:off x="7734300" y="4457700"/>
            <a:ext cx="457200" cy="6985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cxnSp>
        <p:nvCxnSpPr>
          <p:cNvPr id="33799" name="מחבר חץ ישר 11"/>
          <p:cNvCxnSpPr>
            <a:cxnSpLocks noChangeShapeType="1"/>
          </p:cNvCxnSpPr>
          <p:nvPr/>
        </p:nvCxnSpPr>
        <p:spPr bwMode="auto">
          <a:xfrm>
            <a:off x="727075" y="4457700"/>
            <a:ext cx="6350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00" name="TextBox 12"/>
          <p:cNvSpPr txBox="1">
            <a:spLocks noChangeArrowheads="1"/>
          </p:cNvSpPr>
          <p:nvPr/>
        </p:nvSpPr>
        <p:spPr bwMode="auto">
          <a:xfrm>
            <a:off x="6807200" y="1257300"/>
            <a:ext cx="1739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rtl="1" eaLnBrk="1" hangingPunct="1">
              <a:buFontTx/>
              <a:buAutoNum type="arabicPeriod"/>
            </a:pPr>
            <a:r>
              <a:rPr lang="he-IL" sz="1400"/>
              <a:t>המתנה פעילה</a:t>
            </a:r>
          </a:p>
          <a:p>
            <a:pPr algn="r" rtl="1" eaLnBrk="1" hangingPunct="1">
              <a:buFontTx/>
              <a:buAutoNum type="arabicPeriod"/>
            </a:pPr>
            <a:r>
              <a:rPr lang="he-IL" sz="1400"/>
              <a:t>היפוך קדימויות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8D06191-0C52-4446-A74F-AEB1F5F25E9B}" type="slidenum">
              <a:rPr lang="he-IL" sz="1400" smtClean="0"/>
              <a:pPr eaLnBrk="1" hangingPunct="1"/>
              <a:t>35</a:t>
            </a:fld>
            <a:endParaRPr lang="en-US" sz="1400" smtClean="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0"/>
            <a:ext cx="8458200" cy="1143000"/>
          </a:xfrm>
        </p:spPr>
        <p:txBody>
          <a:bodyPr/>
          <a:lstStyle/>
          <a:p>
            <a:pPr eaLnBrk="1" hangingPunct="1"/>
            <a:r>
              <a:rPr lang="en-US" sz="3600" smtClean="0">
                <a:latin typeface="Arial" pitchFamily="34" charset="0"/>
              </a:rPr>
              <a:t>The TSL Instruction</a:t>
            </a:r>
            <a:endParaRPr lang="en-US" sz="3600" smtClean="0"/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38775"/>
            <a:ext cx="9144000" cy="65722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Entering and leaving a critical region using the </a:t>
            </a:r>
          </a:p>
          <a:p>
            <a:pPr algn="ctr" eaLnBrk="1" hangingPunct="1">
              <a:buFontTx/>
              <a:buNone/>
            </a:pPr>
            <a:r>
              <a:rPr lang="en-US" smtClean="0">
                <a:latin typeface="Helvetica" pitchFamily="2" charset="0"/>
              </a:rPr>
              <a:t>TSL</a:t>
            </a:r>
            <a:r>
              <a:rPr lang="en-US" smtClean="0"/>
              <a:t> instruction</a:t>
            </a:r>
          </a:p>
        </p:txBody>
      </p:sp>
      <p:pic>
        <p:nvPicPr>
          <p:cNvPr id="34821" name="Picture 6" descr="02-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2027238"/>
            <a:ext cx="753110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1"/>
          <p:cNvSpPr txBox="1">
            <a:spLocks noChangeArrowheads="1"/>
          </p:cNvSpPr>
          <p:nvPr/>
        </p:nvSpPr>
        <p:spPr bwMode="auto">
          <a:xfrm>
            <a:off x="3251200" y="1536700"/>
            <a:ext cx="180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tsl  register=lock=1</a:t>
            </a:r>
            <a:endParaRPr lang="he-IL" sz="1400"/>
          </a:p>
        </p:txBody>
      </p:sp>
      <p:cxnSp>
        <p:nvCxnSpPr>
          <p:cNvPr id="34823" name="מחבר חץ ישר 3"/>
          <p:cNvCxnSpPr>
            <a:cxnSpLocks noChangeShapeType="1"/>
          </p:cNvCxnSpPr>
          <p:nvPr/>
        </p:nvCxnSpPr>
        <p:spPr bwMode="auto">
          <a:xfrm flipH="1" flipV="1">
            <a:off x="1060450" y="2489200"/>
            <a:ext cx="361950" cy="5461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</a:pPr>
            <a:r>
              <a:rPr lang="en-US">
                <a:latin typeface="Arial" pitchFamily="34" charset="0"/>
              </a:rPr>
              <a:t>Figure 2-26. Entering and leaving a critical region </a:t>
            </a:r>
            <a:br>
              <a:rPr lang="en-US">
                <a:latin typeface="Arial" pitchFamily="34" charset="0"/>
              </a:rPr>
            </a:br>
            <a:r>
              <a:rPr lang="en-US">
                <a:latin typeface="Arial" pitchFamily="34" charset="0"/>
              </a:rPr>
              <a:t>using the XCHG instruction.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3600">
                <a:solidFill>
                  <a:srgbClr val="FF0000"/>
                </a:solidFill>
                <a:latin typeface="Arial" pitchFamily="34" charset="0"/>
              </a:rPr>
              <a:t>The TSL Instruction (2)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1200">
                <a:solidFill>
                  <a:srgbClr val="898989"/>
                </a:solidFill>
              </a:rPr>
              <a:t>Tanenbaum, Modern Operating Systems 3 e, (c) 2008 Prentice-Hall, Inc. All rights reserved. 0-13-</a:t>
            </a:r>
            <a:r>
              <a:rPr lang="en-US" sz="1200" b="1">
                <a:solidFill>
                  <a:srgbClr val="898989"/>
                </a:solidFill>
              </a:rPr>
              <a:t>6006639</a:t>
            </a:r>
          </a:p>
        </p:txBody>
      </p:sp>
      <p:pic>
        <p:nvPicPr>
          <p:cNvPr id="35845" name="Picture 10" descr="02-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144713"/>
            <a:ext cx="813117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46" name="מחבר חץ ישר 2"/>
          <p:cNvCxnSpPr>
            <a:cxnSpLocks noChangeShapeType="1"/>
          </p:cNvCxnSpPr>
          <p:nvPr/>
        </p:nvCxnSpPr>
        <p:spPr bwMode="auto">
          <a:xfrm flipH="1" flipV="1">
            <a:off x="749300" y="2540000"/>
            <a:ext cx="203200" cy="6731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47" name="מלבן 3"/>
          <p:cNvSpPr>
            <a:spLocks noChangeArrowheads="1"/>
          </p:cNvSpPr>
          <p:nvPr/>
        </p:nvSpPr>
        <p:spPr bwMode="auto">
          <a:xfrm>
            <a:off x="952500" y="2400300"/>
            <a:ext cx="2311400" cy="47625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4C00CE0-4212-48E6-9F52-BD7F63093D40}" type="slidenum">
              <a:rPr lang="he-IL" sz="1400" smtClean="0"/>
              <a:pPr eaLnBrk="1" hangingPunct="1"/>
              <a:t>37</a:t>
            </a:fld>
            <a:endParaRPr lang="en-US" sz="1400" smtClean="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138113"/>
            <a:ext cx="7772400" cy="828675"/>
          </a:xfrm>
        </p:spPr>
        <p:txBody>
          <a:bodyPr/>
          <a:lstStyle/>
          <a:p>
            <a:pPr eaLnBrk="1" hangingPunct="1"/>
            <a:r>
              <a:rPr lang="en-US" smtClean="0"/>
              <a:t>Sleep and Wakeup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41300" y="6143625"/>
            <a:ext cx="9575800" cy="7143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Producer-consumer problem with fatal race condition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966788"/>
            <a:ext cx="5553075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מלבן 1"/>
          <p:cNvSpPr>
            <a:spLocks noChangeArrowheads="1"/>
          </p:cNvSpPr>
          <p:nvPr/>
        </p:nvSpPr>
        <p:spPr bwMode="auto">
          <a:xfrm>
            <a:off x="3975100" y="1943100"/>
            <a:ext cx="3467100" cy="2921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cxnSp>
        <p:nvCxnSpPr>
          <p:cNvPr id="36871" name="מחבר ישר 3"/>
          <p:cNvCxnSpPr>
            <a:cxnSpLocks noChangeShapeType="1"/>
          </p:cNvCxnSpPr>
          <p:nvPr/>
        </p:nvCxnSpPr>
        <p:spPr bwMode="auto">
          <a:xfrm>
            <a:off x="4203700" y="1943100"/>
            <a:ext cx="0" cy="292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2" name="מחבר ישר 8"/>
          <p:cNvCxnSpPr>
            <a:cxnSpLocks noChangeShapeType="1"/>
          </p:cNvCxnSpPr>
          <p:nvPr/>
        </p:nvCxnSpPr>
        <p:spPr bwMode="auto">
          <a:xfrm>
            <a:off x="4456113" y="1955800"/>
            <a:ext cx="0" cy="292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3" name="מחבר ישר 9"/>
          <p:cNvCxnSpPr>
            <a:cxnSpLocks noChangeShapeType="1"/>
          </p:cNvCxnSpPr>
          <p:nvPr/>
        </p:nvCxnSpPr>
        <p:spPr bwMode="auto">
          <a:xfrm>
            <a:off x="5956300" y="1955800"/>
            <a:ext cx="0" cy="292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4" name="מחבר ישר 10"/>
          <p:cNvCxnSpPr>
            <a:cxnSpLocks noChangeShapeType="1"/>
          </p:cNvCxnSpPr>
          <p:nvPr/>
        </p:nvCxnSpPr>
        <p:spPr bwMode="auto">
          <a:xfrm>
            <a:off x="6413500" y="1955800"/>
            <a:ext cx="0" cy="292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5" name="מחבר ישר 11"/>
          <p:cNvCxnSpPr>
            <a:cxnSpLocks noChangeShapeType="1"/>
          </p:cNvCxnSpPr>
          <p:nvPr/>
        </p:nvCxnSpPr>
        <p:spPr bwMode="auto">
          <a:xfrm>
            <a:off x="6997700" y="1943100"/>
            <a:ext cx="0" cy="292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6" name="מחבר חץ ישר 5"/>
          <p:cNvCxnSpPr>
            <a:cxnSpLocks noChangeShapeType="1"/>
          </p:cNvCxnSpPr>
          <p:nvPr/>
        </p:nvCxnSpPr>
        <p:spPr bwMode="auto">
          <a:xfrm>
            <a:off x="3695700" y="1460500"/>
            <a:ext cx="279400" cy="3429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7" name="מחבר חץ ישר 7"/>
          <p:cNvCxnSpPr>
            <a:cxnSpLocks noChangeShapeType="1"/>
            <a:endCxn id="36870" idx="1"/>
          </p:cNvCxnSpPr>
          <p:nvPr/>
        </p:nvCxnSpPr>
        <p:spPr bwMode="auto">
          <a:xfrm flipV="1">
            <a:off x="3581400" y="2089150"/>
            <a:ext cx="393700" cy="260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8" name="מחבר חץ ישר 13"/>
          <p:cNvCxnSpPr>
            <a:cxnSpLocks noChangeShapeType="1"/>
          </p:cNvCxnSpPr>
          <p:nvPr/>
        </p:nvCxnSpPr>
        <p:spPr bwMode="auto">
          <a:xfrm flipV="1">
            <a:off x="7442200" y="1631950"/>
            <a:ext cx="825500" cy="3238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9" name="מחבר חץ ישר 15"/>
          <p:cNvCxnSpPr>
            <a:cxnSpLocks noChangeShapeType="1"/>
          </p:cNvCxnSpPr>
          <p:nvPr/>
        </p:nvCxnSpPr>
        <p:spPr bwMode="auto">
          <a:xfrm>
            <a:off x="7543800" y="2101850"/>
            <a:ext cx="596900" cy="387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0" name="מחבר חץ ישר 17"/>
          <p:cNvCxnSpPr>
            <a:cxnSpLocks noChangeShapeType="1"/>
          </p:cNvCxnSpPr>
          <p:nvPr/>
        </p:nvCxnSpPr>
        <p:spPr bwMode="auto">
          <a:xfrm flipV="1">
            <a:off x="482600" y="2781300"/>
            <a:ext cx="27686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1" name="מחבר חץ ישר 19"/>
          <p:cNvCxnSpPr>
            <a:cxnSpLocks noChangeShapeType="1"/>
          </p:cNvCxnSpPr>
          <p:nvPr/>
        </p:nvCxnSpPr>
        <p:spPr bwMode="auto">
          <a:xfrm>
            <a:off x="482600" y="3390900"/>
            <a:ext cx="2768600" cy="16383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2" name="מחבר חץ ישר 21"/>
          <p:cNvCxnSpPr>
            <a:cxnSpLocks noChangeShapeType="1"/>
          </p:cNvCxnSpPr>
          <p:nvPr/>
        </p:nvCxnSpPr>
        <p:spPr bwMode="auto">
          <a:xfrm flipV="1">
            <a:off x="355600" y="3390900"/>
            <a:ext cx="2882900" cy="1206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3" name="מחבר חץ ישר 23"/>
          <p:cNvCxnSpPr>
            <a:cxnSpLocks noChangeShapeType="1"/>
          </p:cNvCxnSpPr>
          <p:nvPr/>
        </p:nvCxnSpPr>
        <p:spPr bwMode="auto">
          <a:xfrm flipH="1" flipV="1">
            <a:off x="368300" y="4597400"/>
            <a:ext cx="3111500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84" name="TextBox 26"/>
          <p:cNvSpPr txBox="1">
            <a:spLocks noChangeArrowheads="1"/>
          </p:cNvSpPr>
          <p:nvPr/>
        </p:nvSpPr>
        <p:spPr bwMode="auto">
          <a:xfrm>
            <a:off x="482600" y="2781300"/>
            <a:ext cx="736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c.sw</a:t>
            </a:r>
            <a:endParaRPr lang="he-IL" sz="1400"/>
          </a:p>
        </p:txBody>
      </p:sp>
      <p:cxnSp>
        <p:nvCxnSpPr>
          <p:cNvPr id="36885" name="מחבר חץ ישר 28"/>
          <p:cNvCxnSpPr>
            <a:cxnSpLocks noChangeShapeType="1"/>
          </p:cNvCxnSpPr>
          <p:nvPr/>
        </p:nvCxnSpPr>
        <p:spPr bwMode="auto">
          <a:xfrm flipH="1">
            <a:off x="3778250" y="5143500"/>
            <a:ext cx="42545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6" name="מחבר חץ ישר 34"/>
          <p:cNvCxnSpPr>
            <a:cxnSpLocks noChangeShapeType="1"/>
          </p:cNvCxnSpPr>
          <p:nvPr/>
        </p:nvCxnSpPr>
        <p:spPr bwMode="auto">
          <a:xfrm flipH="1">
            <a:off x="3625850" y="2921000"/>
            <a:ext cx="42545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3688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E436483-2C91-4ED7-9FF1-CC17B8D1666E}" type="slidenum">
              <a:rPr lang="he-IL" sz="1400" smtClean="0"/>
              <a:pPr eaLnBrk="1" hangingPunct="1"/>
              <a:t>38</a:t>
            </a:fld>
            <a:endParaRPr lang="en-US" sz="1400" smtClean="0"/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762000"/>
            <a:ext cx="4483100" cy="548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857250"/>
          </a:xfrm>
        </p:spPr>
        <p:txBody>
          <a:bodyPr/>
          <a:lstStyle/>
          <a:p>
            <a:pPr eaLnBrk="1" hangingPunct="1"/>
            <a:r>
              <a:rPr lang="en-US" smtClean="0"/>
              <a:t>Semaphores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15900" y="6197600"/>
            <a:ext cx="9118600" cy="6604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The producer-consumer problem using semaphores</a:t>
            </a:r>
          </a:p>
        </p:txBody>
      </p:sp>
      <p:sp>
        <p:nvSpPr>
          <p:cNvPr id="37894" name="TextBox 1"/>
          <p:cNvSpPr txBox="1">
            <a:spLocks noChangeArrowheads="1"/>
          </p:cNvSpPr>
          <p:nvPr/>
        </p:nvSpPr>
        <p:spPr bwMode="auto">
          <a:xfrm>
            <a:off x="6629400" y="546100"/>
            <a:ext cx="23495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Down(int sem){</a:t>
            </a:r>
          </a:p>
          <a:p>
            <a:pPr eaLnBrk="1" hangingPunct="1"/>
            <a:r>
              <a:rPr lang="en-US" sz="1400"/>
              <a:t>   while (sem==0)</a:t>
            </a:r>
          </a:p>
          <a:p>
            <a:pPr eaLnBrk="1" hangingPunct="1"/>
            <a:r>
              <a:rPr lang="en-US" sz="1400"/>
              <a:t>       yield </a:t>
            </a:r>
            <a:r>
              <a:rPr lang="he-IL" sz="1400"/>
              <a:t>נרדמים על הסמפור</a:t>
            </a:r>
            <a:endParaRPr lang="en-US" sz="1400"/>
          </a:p>
          <a:p>
            <a:pPr eaLnBrk="1" hangingPunct="1"/>
            <a:r>
              <a:rPr lang="en-US" sz="1400"/>
              <a:t>sem--</a:t>
            </a:r>
          </a:p>
          <a:p>
            <a:pPr eaLnBrk="1" hangingPunct="1"/>
            <a:r>
              <a:rPr lang="en-US" sz="1400"/>
              <a:t>    </a:t>
            </a:r>
            <a:endParaRPr lang="he-IL" sz="1400"/>
          </a:p>
        </p:txBody>
      </p:sp>
      <p:sp>
        <p:nvSpPr>
          <p:cNvPr id="37895" name="TextBox 6"/>
          <p:cNvSpPr txBox="1">
            <a:spLocks noChangeArrowheads="1"/>
          </p:cNvSpPr>
          <p:nvPr/>
        </p:nvSpPr>
        <p:spPr bwMode="auto">
          <a:xfrm>
            <a:off x="6629400" y="2159000"/>
            <a:ext cx="2349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up(int sem){ </a:t>
            </a:r>
          </a:p>
          <a:p>
            <a:pPr eaLnBrk="1" hangingPunct="1"/>
            <a:r>
              <a:rPr lang="en-US" sz="1400"/>
              <a:t>   sem++</a:t>
            </a:r>
            <a:endParaRPr lang="he-IL" sz="1400"/>
          </a:p>
        </p:txBody>
      </p:sp>
      <p:sp>
        <p:nvSpPr>
          <p:cNvPr id="37896" name="TextBox 8"/>
          <p:cNvSpPr txBox="1">
            <a:spLocks noChangeArrowheads="1"/>
          </p:cNvSpPr>
          <p:nvPr/>
        </p:nvSpPr>
        <p:spPr bwMode="auto">
          <a:xfrm>
            <a:off x="6019800" y="3479800"/>
            <a:ext cx="3108325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800" b="1" u="sng"/>
              <a:t>פרוטוקול כניסה לקטע קריטי</a:t>
            </a:r>
            <a:endParaRPr lang="en-US" sz="1800" b="1" u="sng"/>
          </a:p>
          <a:p>
            <a:pPr eaLnBrk="1" hangingPunct="1"/>
            <a:r>
              <a:rPr lang="en-US" sz="1400"/>
              <a:t>down(mutex){ </a:t>
            </a:r>
          </a:p>
          <a:p>
            <a:pPr eaLnBrk="1" hangingPunct="1"/>
            <a:r>
              <a:rPr lang="en-US" sz="1400"/>
              <a:t>c.s();</a:t>
            </a:r>
          </a:p>
          <a:p>
            <a:pPr eaLnBrk="1" hangingPunct="1"/>
            <a:r>
              <a:rPr lang="en-US" sz="1400"/>
              <a:t>up(mutex){ </a:t>
            </a:r>
          </a:p>
          <a:p>
            <a:pPr eaLnBrk="1" hangingPunct="1"/>
            <a:r>
              <a:rPr lang="en-US" sz="1400"/>
              <a:t>  </a:t>
            </a:r>
            <a:endParaRPr lang="he-IL" sz="1400"/>
          </a:p>
        </p:txBody>
      </p:sp>
      <p:cxnSp>
        <p:nvCxnSpPr>
          <p:cNvPr id="37897" name="מחבר חץ ישר 4"/>
          <p:cNvCxnSpPr>
            <a:cxnSpLocks noChangeShapeType="1"/>
          </p:cNvCxnSpPr>
          <p:nvPr/>
        </p:nvCxnSpPr>
        <p:spPr bwMode="auto">
          <a:xfrm>
            <a:off x="6324600" y="863600"/>
            <a:ext cx="482600" cy="279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8" name="TextBox 5"/>
          <p:cNvSpPr txBox="1">
            <a:spLocks noChangeArrowheads="1"/>
          </p:cNvSpPr>
          <p:nvPr/>
        </p:nvSpPr>
        <p:spPr bwMode="auto">
          <a:xfrm>
            <a:off x="5918200" y="546100"/>
            <a:ext cx="52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c.sw</a:t>
            </a:r>
            <a:endParaRPr lang="he-IL" sz="1400"/>
          </a:p>
        </p:txBody>
      </p:sp>
      <p:sp>
        <p:nvSpPr>
          <p:cNvPr id="37899" name="מלבן 7"/>
          <p:cNvSpPr>
            <a:spLocks noChangeArrowheads="1"/>
          </p:cNvSpPr>
          <p:nvPr/>
        </p:nvSpPr>
        <p:spPr bwMode="auto">
          <a:xfrm>
            <a:off x="2552700" y="2971800"/>
            <a:ext cx="1473200" cy="482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37900" name="מלבן 13"/>
          <p:cNvSpPr>
            <a:spLocks noChangeArrowheads="1"/>
          </p:cNvSpPr>
          <p:nvPr/>
        </p:nvSpPr>
        <p:spPr bwMode="auto">
          <a:xfrm>
            <a:off x="2552700" y="5168900"/>
            <a:ext cx="1587500" cy="482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cxnSp>
        <p:nvCxnSpPr>
          <p:cNvPr id="37901" name="מחבר חץ ישר 10"/>
          <p:cNvCxnSpPr>
            <a:cxnSpLocks noChangeShapeType="1"/>
          </p:cNvCxnSpPr>
          <p:nvPr/>
        </p:nvCxnSpPr>
        <p:spPr bwMode="auto">
          <a:xfrm flipV="1">
            <a:off x="1295400" y="3213100"/>
            <a:ext cx="1104900" cy="882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2" name="מחבר חץ ישר 12"/>
          <p:cNvCxnSpPr>
            <a:cxnSpLocks noChangeShapeType="1"/>
          </p:cNvCxnSpPr>
          <p:nvPr/>
        </p:nvCxnSpPr>
        <p:spPr bwMode="auto">
          <a:xfrm>
            <a:off x="1295400" y="4203700"/>
            <a:ext cx="1181100" cy="1206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03" name="TextBox 14"/>
          <p:cNvSpPr txBox="1">
            <a:spLocks noChangeArrowheads="1"/>
          </p:cNvSpPr>
          <p:nvPr/>
        </p:nvSpPr>
        <p:spPr bwMode="auto">
          <a:xfrm>
            <a:off x="508000" y="4095750"/>
            <a:ext cx="787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c.sc()</a:t>
            </a:r>
            <a:endParaRPr lang="he-IL" sz="1400"/>
          </a:p>
        </p:txBody>
      </p:sp>
      <p:cxnSp>
        <p:nvCxnSpPr>
          <p:cNvPr id="37904" name="מחבר חץ ישר 27"/>
          <p:cNvCxnSpPr>
            <a:cxnSpLocks noChangeShapeType="1"/>
          </p:cNvCxnSpPr>
          <p:nvPr/>
        </p:nvCxnSpPr>
        <p:spPr bwMode="auto">
          <a:xfrm flipV="1">
            <a:off x="2305050" y="2882900"/>
            <a:ext cx="247650" cy="6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5" name="מחבר חץ ישר 29"/>
          <p:cNvCxnSpPr>
            <a:cxnSpLocks noChangeShapeType="1"/>
          </p:cNvCxnSpPr>
          <p:nvPr/>
        </p:nvCxnSpPr>
        <p:spPr bwMode="auto">
          <a:xfrm flipV="1">
            <a:off x="2305050" y="3022600"/>
            <a:ext cx="247650" cy="6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6" name="מחבר ישר 37887"/>
          <p:cNvCxnSpPr>
            <a:cxnSpLocks noChangeShapeType="1"/>
          </p:cNvCxnSpPr>
          <p:nvPr/>
        </p:nvCxnSpPr>
        <p:spPr bwMode="auto">
          <a:xfrm>
            <a:off x="2305050" y="2882900"/>
            <a:ext cx="0" cy="1905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7" name="מחבר חץ ישר 36"/>
          <p:cNvCxnSpPr>
            <a:cxnSpLocks noChangeShapeType="1"/>
          </p:cNvCxnSpPr>
          <p:nvPr/>
        </p:nvCxnSpPr>
        <p:spPr bwMode="auto">
          <a:xfrm flipV="1">
            <a:off x="2387600" y="5137150"/>
            <a:ext cx="247650" cy="6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8" name="מחבר חץ ישר 37"/>
          <p:cNvCxnSpPr>
            <a:cxnSpLocks noChangeShapeType="1"/>
          </p:cNvCxnSpPr>
          <p:nvPr/>
        </p:nvCxnSpPr>
        <p:spPr bwMode="auto">
          <a:xfrm flipV="1">
            <a:off x="2387600" y="5276850"/>
            <a:ext cx="247650" cy="6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9" name="מחבר ישר 38"/>
          <p:cNvCxnSpPr>
            <a:cxnSpLocks noChangeShapeType="1"/>
          </p:cNvCxnSpPr>
          <p:nvPr/>
        </p:nvCxnSpPr>
        <p:spPr bwMode="auto">
          <a:xfrm>
            <a:off x="2387600" y="5137150"/>
            <a:ext cx="0" cy="1905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06D88F8-7251-4417-A8B8-94B0169C9AD5}" type="slidenum">
              <a:rPr lang="he-IL" sz="1400" smtClean="0"/>
              <a:pPr eaLnBrk="1" hangingPunct="1"/>
              <a:t>39</a:t>
            </a:fld>
            <a:endParaRPr lang="en-US" sz="1400" smtClean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Mutexes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70525"/>
            <a:ext cx="9144000" cy="8286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Implementation of </a:t>
            </a:r>
            <a:r>
              <a:rPr lang="en-US" i="1" smtClean="0"/>
              <a:t>mutex_lock</a:t>
            </a:r>
            <a:r>
              <a:rPr lang="en-US" smtClean="0"/>
              <a:t> and </a:t>
            </a:r>
            <a:r>
              <a:rPr lang="en-US" i="1" smtClean="0"/>
              <a:t>mutex_unlock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585913"/>
            <a:ext cx="8691562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7D96EF9-ABBB-48E5-809A-596AF2F053CF}" type="slidenum">
              <a:rPr lang="he-IL" sz="1400" smtClean="0"/>
              <a:pPr eaLnBrk="1" hangingPunct="1"/>
              <a:t>4</a:t>
            </a:fld>
            <a:endParaRPr lang="en-US" sz="1400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Process Creation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smtClean="0"/>
              <a:t>Principal events that cause process creation</a:t>
            </a:r>
          </a:p>
          <a:p>
            <a:pPr marL="609600" indent="-609600" eaLnBrk="1" hangingPunct="1">
              <a:buFont typeface="Times New Roman" pitchFamily="18" charset="0"/>
              <a:buAutoNum type="arabicPeriod"/>
            </a:pPr>
            <a:r>
              <a:rPr lang="en-US" smtClean="0"/>
              <a:t>System initialization</a:t>
            </a:r>
          </a:p>
          <a:p>
            <a:pPr marL="609600" indent="-609600" eaLnBrk="1" hangingPunct="1">
              <a:buFont typeface="Times New Roman" pitchFamily="18" charset="0"/>
              <a:buAutoNum type="arabicPeriod"/>
            </a:pPr>
            <a:r>
              <a:rPr lang="en-US" smtClean="0"/>
              <a:t>Execution of a process creation system </a:t>
            </a:r>
          </a:p>
          <a:p>
            <a:pPr marL="609600" indent="-609600" eaLnBrk="1" hangingPunct="1">
              <a:buFont typeface="Times New Roman" pitchFamily="18" charset="0"/>
              <a:buAutoNum type="arabicPeriod"/>
            </a:pPr>
            <a:r>
              <a:rPr lang="en-US" smtClean="0"/>
              <a:t>User request to create a new process</a:t>
            </a:r>
          </a:p>
          <a:p>
            <a:pPr marL="609600" indent="-609600" eaLnBrk="1" hangingPunct="1">
              <a:buFont typeface="Times New Roman" pitchFamily="18" charset="0"/>
              <a:buAutoNum type="arabicPeriod"/>
            </a:pPr>
            <a:r>
              <a:rPr lang="en-US" smtClean="0"/>
              <a:t>Initiation of a batch job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FFAFD45-AEBC-48AE-B71F-17ADE0A730BF}" type="slidenum">
              <a:rPr lang="he-IL" sz="1400" smtClean="0"/>
              <a:pPr eaLnBrk="1" hangingPunct="1"/>
              <a:t>40</a:t>
            </a:fld>
            <a:endParaRPr lang="en-US" sz="1400" smtClean="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765425" y="222250"/>
            <a:ext cx="3733800" cy="736600"/>
          </a:xfrm>
        </p:spPr>
        <p:txBody>
          <a:bodyPr/>
          <a:lstStyle/>
          <a:p>
            <a:pPr algn="l" eaLnBrk="1" hangingPunct="1"/>
            <a:r>
              <a:rPr lang="en-US" smtClean="0"/>
              <a:t>Monitors (1)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7700" y="5969000"/>
            <a:ext cx="5210175" cy="4699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Example of a monitor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0" y="1038225"/>
            <a:ext cx="3187700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TextBox 1"/>
          <p:cNvSpPr txBox="1">
            <a:spLocks noChangeArrowheads="1"/>
          </p:cNvSpPr>
          <p:nvPr/>
        </p:nvSpPr>
        <p:spPr bwMode="auto">
          <a:xfrm>
            <a:off x="903288" y="1038225"/>
            <a:ext cx="21082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/>
              <a:t>הפסקה רבע שעה</a:t>
            </a:r>
          </a:p>
          <a:p>
            <a:pPr eaLnBrk="1" hangingPunct="1"/>
            <a:r>
              <a:rPr lang="he-IL" sz="1400"/>
              <a:t>19:50</a:t>
            </a:r>
          </a:p>
          <a:p>
            <a:pPr eaLnBrk="1" hangingPunct="1"/>
            <a:endParaRPr lang="he-IL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492CE68-B51A-4C2A-9531-077EDE582F06}" type="slidenum">
              <a:rPr lang="he-IL" sz="1400" smtClean="0"/>
              <a:pPr eaLnBrk="1" hangingPunct="1"/>
              <a:t>41</a:t>
            </a:fld>
            <a:endParaRPr lang="en-US" sz="1400" smtClean="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Monitors (2)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450" y="5743575"/>
            <a:ext cx="8972550" cy="11144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Outline of producer-consumer problem with monitors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only one monitor procedure active at one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buffer has </a:t>
            </a:r>
            <a:r>
              <a:rPr lang="en-US" sz="2000" i="1" smtClean="0"/>
              <a:t>N</a:t>
            </a:r>
            <a:r>
              <a:rPr lang="en-US" sz="2000" smtClean="0"/>
              <a:t> slots</a:t>
            </a:r>
          </a:p>
        </p:txBody>
      </p:sp>
      <p:pic>
        <p:nvPicPr>
          <p:cNvPr id="409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95"/>
          <a:stretch>
            <a:fillRect/>
          </a:stretch>
        </p:blipFill>
        <p:spPr bwMode="auto">
          <a:xfrm>
            <a:off x="361950" y="987425"/>
            <a:ext cx="37338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38"/>
          <a:stretch>
            <a:fillRect/>
          </a:stretch>
        </p:blipFill>
        <p:spPr bwMode="auto">
          <a:xfrm>
            <a:off x="4648200" y="1276350"/>
            <a:ext cx="37338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3498B2-4F73-474E-ACE1-E320B8CF4A7D}" type="slidenum">
              <a:rPr lang="he-IL" sz="1400" smtClean="0"/>
              <a:pPr eaLnBrk="1" hangingPunct="1"/>
              <a:t>42</a:t>
            </a:fld>
            <a:endParaRPr lang="en-US" sz="1400" smtClean="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Monitors (3)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475" y="6200775"/>
            <a:ext cx="8458200" cy="48577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2800" smtClean="0"/>
              <a:t>Solution to producer-consumer problem in Java (part 1)</a:t>
            </a:r>
          </a:p>
        </p:txBody>
      </p:sp>
      <p:pic>
        <p:nvPicPr>
          <p:cNvPr id="4198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72"/>
          <a:stretch>
            <a:fillRect/>
          </a:stretch>
        </p:blipFill>
        <p:spPr bwMode="auto">
          <a:xfrm>
            <a:off x="1485900" y="969963"/>
            <a:ext cx="5610225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B1ED59F-15F1-4A72-B50D-A83AAE37879B}" type="slidenum">
              <a:rPr lang="he-IL" sz="1400" smtClean="0"/>
              <a:pPr eaLnBrk="1" hangingPunct="1"/>
              <a:t>43</a:t>
            </a:fld>
            <a:endParaRPr lang="en-US" sz="1400" smtClean="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Monitors (4)</a:t>
            </a:r>
          </a:p>
        </p:txBody>
      </p:sp>
      <p:pic>
        <p:nvPicPr>
          <p:cNvPr id="43012" name="Picture 6" descr="Picture2"/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236663"/>
            <a:ext cx="7023100" cy="4945062"/>
          </a:xfrm>
          <a:noFill/>
        </p:spPr>
      </p:pic>
      <p:sp>
        <p:nvSpPr>
          <p:cNvPr id="43013" name="מלבן 1"/>
          <p:cNvSpPr>
            <a:spLocks noChangeArrowheads="1"/>
          </p:cNvSpPr>
          <p:nvPr/>
        </p:nvSpPr>
        <p:spPr bwMode="auto">
          <a:xfrm>
            <a:off x="2263775" y="1917700"/>
            <a:ext cx="1249363" cy="25717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3014" name="מלבן 5"/>
          <p:cNvSpPr>
            <a:spLocks noChangeArrowheads="1"/>
          </p:cNvSpPr>
          <p:nvPr/>
        </p:nvSpPr>
        <p:spPr bwMode="auto">
          <a:xfrm>
            <a:off x="2263775" y="3468688"/>
            <a:ext cx="1249363" cy="2555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323B8B9-A6FF-488B-83CF-578B3EF435AA}" type="slidenum">
              <a:rPr lang="he-IL" sz="1400" smtClean="0"/>
              <a:pPr eaLnBrk="1" hangingPunct="1"/>
              <a:t>44</a:t>
            </a:fld>
            <a:endParaRPr lang="en-US" sz="1400" smtClean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914400"/>
          </a:xfrm>
        </p:spPr>
        <p:txBody>
          <a:bodyPr/>
          <a:lstStyle/>
          <a:p>
            <a:pPr eaLnBrk="1" hangingPunct="1"/>
            <a:r>
              <a:rPr lang="en-US" smtClean="0"/>
              <a:t>Message Passing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6067425"/>
            <a:ext cx="8686800" cy="40005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The producer-consumer problem with N messages</a:t>
            </a: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822325"/>
            <a:ext cx="5457825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Box 1"/>
          <p:cNvSpPr txBox="1">
            <a:spLocks noChangeArrowheads="1"/>
          </p:cNvSpPr>
          <p:nvPr/>
        </p:nvSpPr>
        <p:spPr bwMode="auto">
          <a:xfrm>
            <a:off x="7226300" y="914400"/>
            <a:ext cx="1571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rtl="1" eaLnBrk="1" hangingPunct="1">
              <a:buFontTx/>
              <a:buAutoNum type="arabicPeriod"/>
            </a:pPr>
            <a:r>
              <a:rPr lang="he-IL" sz="1400"/>
              <a:t>תיבת דואר</a:t>
            </a:r>
          </a:p>
          <a:p>
            <a:pPr algn="r" rtl="1" eaLnBrk="1" hangingPunct="1">
              <a:buFontTx/>
              <a:buAutoNum type="arabicPeriod"/>
            </a:pPr>
            <a:r>
              <a:rPr lang="he-IL" sz="1400"/>
              <a:t>מפגש </a:t>
            </a:r>
          </a:p>
        </p:txBody>
      </p:sp>
      <p:cxnSp>
        <p:nvCxnSpPr>
          <p:cNvPr id="44039" name="מחבר חץ ישר 3"/>
          <p:cNvCxnSpPr>
            <a:cxnSpLocks noChangeShapeType="1"/>
          </p:cNvCxnSpPr>
          <p:nvPr/>
        </p:nvCxnSpPr>
        <p:spPr bwMode="auto">
          <a:xfrm>
            <a:off x="1204913" y="2865438"/>
            <a:ext cx="1225550" cy="1000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0" name="מחבר חץ ישר 5"/>
          <p:cNvCxnSpPr>
            <a:cxnSpLocks noChangeShapeType="1"/>
          </p:cNvCxnSpPr>
          <p:nvPr/>
        </p:nvCxnSpPr>
        <p:spPr bwMode="auto">
          <a:xfrm>
            <a:off x="1617663" y="4918075"/>
            <a:ext cx="812800" cy="111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1" name="מחבר ישר 8"/>
          <p:cNvCxnSpPr>
            <a:cxnSpLocks noChangeShapeType="1"/>
          </p:cNvCxnSpPr>
          <p:nvPr/>
        </p:nvCxnSpPr>
        <p:spPr bwMode="auto">
          <a:xfrm>
            <a:off x="1204913" y="2865438"/>
            <a:ext cx="412750" cy="20637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2" name="מחבר חץ ישר 14"/>
          <p:cNvCxnSpPr>
            <a:cxnSpLocks noChangeShapeType="1"/>
          </p:cNvCxnSpPr>
          <p:nvPr/>
        </p:nvCxnSpPr>
        <p:spPr bwMode="auto">
          <a:xfrm>
            <a:off x="1244600" y="2582863"/>
            <a:ext cx="1227138" cy="101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3" name="מחבר חץ ישר 15"/>
          <p:cNvCxnSpPr>
            <a:cxnSpLocks noChangeShapeType="1"/>
          </p:cNvCxnSpPr>
          <p:nvPr/>
        </p:nvCxnSpPr>
        <p:spPr bwMode="auto">
          <a:xfrm>
            <a:off x="1817688" y="5281613"/>
            <a:ext cx="654050" cy="111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4" name="מחבר ישר 16"/>
          <p:cNvCxnSpPr>
            <a:cxnSpLocks noChangeShapeType="1"/>
          </p:cNvCxnSpPr>
          <p:nvPr/>
        </p:nvCxnSpPr>
        <p:spPr bwMode="auto">
          <a:xfrm>
            <a:off x="1244600" y="2582863"/>
            <a:ext cx="614363" cy="28368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279F341-BF2F-4568-8CE8-AE098626640C}" type="slidenum">
              <a:rPr lang="he-IL" sz="1400" smtClean="0"/>
              <a:pPr eaLnBrk="1" hangingPunct="1"/>
              <a:t>45</a:t>
            </a:fld>
            <a:endParaRPr lang="en-US" sz="1400" smtClean="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6223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Barriers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924425"/>
            <a:ext cx="7772400" cy="11715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Use of a barrier</a:t>
            </a:r>
            <a:endParaRPr lang="en-US" sz="2800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processes approaching a barrier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all processes but one blocked at barrier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last process arrives, all are let through</a:t>
            </a:r>
            <a:endParaRPr lang="en-US" sz="2400" smtClean="0"/>
          </a:p>
        </p:txBody>
      </p:sp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42694" r="17986" b="37154"/>
          <a:stretch>
            <a:fillRect/>
          </a:stretch>
        </p:blipFill>
        <p:spPr bwMode="auto">
          <a:xfrm>
            <a:off x="1116013" y="1387475"/>
            <a:ext cx="721995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445CCC8-1312-4595-8049-78848549EAF8}" type="slidenum">
              <a:rPr lang="he-IL" sz="1400" smtClean="0"/>
              <a:pPr eaLnBrk="1" hangingPunct="1"/>
              <a:t>46</a:t>
            </a:fld>
            <a:endParaRPr lang="en-US" sz="1400" smtClean="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46038"/>
            <a:ext cx="8637588" cy="1189038"/>
          </a:xfrm>
        </p:spPr>
        <p:txBody>
          <a:bodyPr/>
          <a:lstStyle/>
          <a:p>
            <a:pPr eaLnBrk="1" hangingPunct="1"/>
            <a:r>
              <a:rPr lang="en-US" smtClean="0"/>
              <a:t>Dining Philosophers (1)</a:t>
            </a:r>
            <a:endParaRPr lang="en-US" sz="4000" smtClean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150" y="2085975"/>
            <a:ext cx="4765675" cy="24955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Philosophers eat/think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Eating needs 2 forks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Pick one fork at a time 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How to prevent deadlock </a:t>
            </a:r>
          </a:p>
          <a:p>
            <a:pPr lvl="1"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endParaRPr lang="en-US" smtClean="0"/>
          </a:p>
        </p:txBody>
      </p:sp>
      <p:pic>
        <p:nvPicPr>
          <p:cNvPr id="46085" name="Picture 6" descr="2-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75" y="1604963"/>
            <a:ext cx="342582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Oval 7"/>
          <p:cNvSpPr>
            <a:spLocks noChangeArrowheads="1"/>
          </p:cNvSpPr>
          <p:nvPr/>
        </p:nvSpPr>
        <p:spPr bwMode="auto">
          <a:xfrm>
            <a:off x="5245100" y="1536700"/>
            <a:ext cx="3378200" cy="33909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7FF96CF-B235-4989-8B39-7BEA2A8AF5B6}" type="slidenum">
              <a:rPr lang="he-IL" sz="1400" smtClean="0"/>
              <a:pPr eaLnBrk="1" hangingPunct="1"/>
              <a:t>47</a:t>
            </a:fld>
            <a:endParaRPr lang="en-US" sz="1400" smtClean="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Dining Philosophers (2)</a:t>
            </a:r>
            <a:endParaRPr lang="en-US" sz="4000" smtClean="0"/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5753100"/>
            <a:ext cx="8610600" cy="3429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A </a:t>
            </a:r>
            <a:r>
              <a:rPr lang="en-US" u="sng" smtClean="0"/>
              <a:t>non</a:t>
            </a:r>
            <a:r>
              <a:rPr lang="en-US" smtClean="0"/>
              <a:t>solution to the dining philosophers problem</a:t>
            </a:r>
          </a:p>
        </p:txBody>
      </p: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289050"/>
            <a:ext cx="8764588" cy="39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10" name="מחבר חץ ישר 2"/>
          <p:cNvCxnSpPr>
            <a:cxnSpLocks noChangeShapeType="1"/>
          </p:cNvCxnSpPr>
          <p:nvPr/>
        </p:nvCxnSpPr>
        <p:spPr bwMode="auto">
          <a:xfrm>
            <a:off x="379413" y="3546475"/>
            <a:ext cx="7127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A5411AE-E438-48D2-8AB8-41DA8A994E82}" type="slidenum">
              <a:rPr lang="he-IL" sz="1400" smtClean="0"/>
              <a:pPr eaLnBrk="1" hangingPunct="1"/>
              <a:t>48</a:t>
            </a:fld>
            <a:endParaRPr lang="en-US" sz="1400" smtClean="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Dining Philosophers (3)</a:t>
            </a:r>
            <a:endParaRPr lang="en-US" sz="4000" smtClean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6286500"/>
            <a:ext cx="8610600" cy="51435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Solution to dining philosophers problem (part 1)</a:t>
            </a:r>
          </a:p>
        </p:txBody>
      </p:sp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94"/>
          <a:stretch>
            <a:fillRect/>
          </a:stretch>
        </p:blipFill>
        <p:spPr bwMode="auto">
          <a:xfrm>
            <a:off x="735013" y="1182688"/>
            <a:ext cx="7866062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A44547E-A655-4208-BD0B-6F16E458ABC2}" type="slidenum">
              <a:rPr lang="he-IL" sz="1400" smtClean="0"/>
              <a:pPr eaLnBrk="1" hangingPunct="1"/>
              <a:t>49</a:t>
            </a:fld>
            <a:endParaRPr lang="en-US" sz="1400" smtClean="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600075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Dining Philosophers (4)</a:t>
            </a:r>
            <a:endParaRPr lang="en-US" sz="4000" smtClean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6343650"/>
            <a:ext cx="8077200" cy="51435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Solution to dining philosophers problem (part 2)</a:t>
            </a: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0"/>
          <a:stretch>
            <a:fillRect/>
          </a:stretch>
        </p:blipFill>
        <p:spPr bwMode="auto">
          <a:xfrm>
            <a:off x="1285875" y="1066800"/>
            <a:ext cx="6669088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מלבן 1"/>
          <p:cNvSpPr>
            <a:spLocks noChangeArrowheads="1"/>
          </p:cNvSpPr>
          <p:nvPr/>
        </p:nvSpPr>
        <p:spPr bwMode="auto">
          <a:xfrm>
            <a:off x="1617663" y="1582738"/>
            <a:ext cx="1928812" cy="78105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49159" name="מלבן 2"/>
          <p:cNvSpPr>
            <a:spLocks noChangeArrowheads="1"/>
          </p:cNvSpPr>
          <p:nvPr/>
        </p:nvSpPr>
        <p:spPr bwMode="auto">
          <a:xfrm>
            <a:off x="1617663" y="3289300"/>
            <a:ext cx="2084387" cy="111601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cxnSp>
        <p:nvCxnSpPr>
          <p:cNvPr id="49160" name="מחבר חץ ישר 4"/>
          <p:cNvCxnSpPr>
            <a:cxnSpLocks noChangeShapeType="1"/>
          </p:cNvCxnSpPr>
          <p:nvPr/>
        </p:nvCxnSpPr>
        <p:spPr bwMode="auto">
          <a:xfrm flipV="1">
            <a:off x="847725" y="2363788"/>
            <a:ext cx="769938" cy="1000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9B50EAB-E2EA-470D-A0C8-7F13E8867903}" type="slidenum">
              <a:rPr lang="he-IL" sz="1400" smtClean="0"/>
              <a:pPr eaLnBrk="1" hangingPunct="1"/>
              <a:t>5</a:t>
            </a:fld>
            <a:endParaRPr lang="en-US" sz="140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Process Termination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smtClean="0"/>
              <a:t>Conditions which terminate processes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mtClean="0"/>
              <a:t>Normal exit (voluntary)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mtClean="0"/>
              <a:t>Error exit (voluntary)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mtClean="0"/>
              <a:t>Fatal error (involuntary)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mtClean="0"/>
              <a:t>Killed by another process (involuntary)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825DA53-A28E-4155-B686-9BB6D4A5067D}" type="slidenum">
              <a:rPr lang="he-IL" sz="1400" smtClean="0"/>
              <a:pPr eaLnBrk="1" hangingPunct="1"/>
              <a:t>50</a:t>
            </a:fld>
            <a:endParaRPr lang="en-US" sz="1400" smtClean="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" y="0"/>
            <a:ext cx="8715375" cy="1143000"/>
          </a:xfrm>
        </p:spPr>
        <p:txBody>
          <a:bodyPr/>
          <a:lstStyle/>
          <a:p>
            <a:pPr eaLnBrk="1" hangingPunct="1"/>
            <a:r>
              <a:rPr lang="en-US" smtClean="0"/>
              <a:t>The Readers and Writers Problem</a:t>
            </a:r>
            <a:endParaRPr lang="en-US" sz="4000" smtClean="0"/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181725"/>
            <a:ext cx="7772400" cy="25717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A solution to the readers and writers problem</a:t>
            </a: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996950"/>
            <a:ext cx="4503738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537727-51E1-4451-B35A-0166DF686D22}" type="slidenum">
              <a:rPr lang="he-IL" sz="1400" smtClean="0"/>
              <a:pPr eaLnBrk="1" hangingPunct="1"/>
              <a:t>51</a:t>
            </a:fld>
            <a:endParaRPr lang="en-US" sz="1400" smtClean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The Sleeping Barber Problem (1)</a:t>
            </a:r>
            <a:endParaRPr lang="en-US" sz="4000" smtClean="0"/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4" t="36014" r="16373" b="26724"/>
          <a:stretch>
            <a:fillRect/>
          </a:stretch>
        </p:blipFill>
        <p:spPr bwMode="auto">
          <a:xfrm>
            <a:off x="1719263" y="1430338"/>
            <a:ext cx="6191250" cy="523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E0B35B9-D035-4AB9-AB22-0F34A5A7A679}" type="slidenum">
              <a:rPr lang="he-IL" sz="1400" smtClean="0"/>
              <a:pPr eaLnBrk="1" hangingPunct="1"/>
              <a:t>52</a:t>
            </a:fld>
            <a:endParaRPr lang="en-US" sz="1400" smtClean="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28675"/>
          </a:xfrm>
        </p:spPr>
        <p:txBody>
          <a:bodyPr/>
          <a:lstStyle/>
          <a:p>
            <a:pPr eaLnBrk="1" hangingPunct="1"/>
            <a:r>
              <a:rPr lang="en-US" smtClean="0"/>
              <a:t>The Sleeping Barber Problem (2)</a:t>
            </a:r>
            <a:endParaRPr lang="en-US" sz="4000" smtClean="0"/>
          </a:p>
        </p:txBody>
      </p:sp>
      <p:pic>
        <p:nvPicPr>
          <p:cNvPr id="522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808038"/>
            <a:ext cx="4749800" cy="567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3035300" y="6235700"/>
            <a:ext cx="506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Solution to sleeping barber problem.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0EED577-5C82-4664-A2A1-18A055534152}" type="slidenum">
              <a:rPr lang="he-IL" sz="1400" smtClean="0"/>
              <a:pPr eaLnBrk="1" hangingPunct="1"/>
              <a:t>53</a:t>
            </a:fld>
            <a:endParaRPr lang="en-US" sz="1400" smtClean="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Scheduling</a:t>
            </a:r>
            <a:br>
              <a:rPr lang="en-US" smtClean="0"/>
            </a:br>
            <a:r>
              <a:rPr lang="en-US" sz="3600" smtClean="0"/>
              <a:t>Introduction to Scheduling (1)</a:t>
            </a:r>
            <a:endParaRPr lang="en-US" smtClean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475" y="5010150"/>
            <a:ext cx="8458200" cy="9715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Bursts of CPU usage alternate with periods of I/O wait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a CPU-bound process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an I/O bound process</a:t>
            </a:r>
          </a:p>
        </p:txBody>
      </p:sp>
      <p:pic>
        <p:nvPicPr>
          <p:cNvPr id="53253" name="Picture 7" descr="2-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724025"/>
            <a:ext cx="7435850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F029057-8ECF-4DC1-B532-2FD0EB98B811}" type="slidenum">
              <a:rPr lang="he-IL" sz="1400" smtClean="0"/>
              <a:pPr eaLnBrk="1" hangingPunct="1"/>
              <a:t>54</a:t>
            </a:fld>
            <a:endParaRPr lang="en-US" sz="1400" smtClean="0"/>
          </a:p>
        </p:txBody>
      </p:sp>
      <p:sp>
        <p:nvSpPr>
          <p:cNvPr id="54275" name="Rectangle 2"/>
          <p:cNvSpPr>
            <a:spLocks noChangeArrowheads="1"/>
          </p:cNvSpPr>
          <p:nvPr/>
        </p:nvSpPr>
        <p:spPr bwMode="auto">
          <a:xfrm>
            <a:off x="2252663" y="1897063"/>
            <a:ext cx="2971800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Batch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Interactive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Real time</a:t>
            </a:r>
          </a:p>
        </p:txBody>
      </p:sp>
      <p:sp>
        <p:nvSpPr>
          <p:cNvPr id="54276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eaLnBrk="0" hangingPunct="0"/>
            <a:r>
              <a:rPr lang="en-US" sz="3600">
                <a:solidFill>
                  <a:srgbClr val="FF0000"/>
                </a:solidFill>
                <a:latin typeface="Arial" pitchFamily="34" charset="0"/>
              </a:rPr>
              <a:t>Categories of Scheduling Algorithms</a:t>
            </a:r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sz="1200">
                <a:solidFill>
                  <a:srgbClr val="898989"/>
                </a:solidFill>
              </a:rPr>
              <a:t>Tanenbaum, Modern Operating Systems 3 e, (c) 2008 Prentice-Hall, Inc. All rights reserved. 0-13-</a:t>
            </a:r>
            <a:r>
              <a:rPr lang="en-US" sz="1200" b="1">
                <a:solidFill>
                  <a:srgbClr val="898989"/>
                </a:solidFill>
              </a:rPr>
              <a:t>6006639</a:t>
            </a:r>
          </a:p>
        </p:txBody>
      </p:sp>
      <p:sp>
        <p:nvSpPr>
          <p:cNvPr id="54278" name="TextBox 1"/>
          <p:cNvSpPr txBox="1">
            <a:spLocks noChangeArrowheads="1"/>
          </p:cNvSpPr>
          <p:nvPr/>
        </p:nvSpPr>
        <p:spPr bwMode="auto">
          <a:xfrm>
            <a:off x="4572000" y="1897063"/>
            <a:ext cx="383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/>
              <a:t>ללא מגע יד אדם, עבודות ידועות מראש והזמן שלהם</a:t>
            </a:r>
          </a:p>
        </p:txBody>
      </p:sp>
      <p:sp>
        <p:nvSpPr>
          <p:cNvPr id="54279" name="TextBox 2"/>
          <p:cNvSpPr txBox="1">
            <a:spLocks noChangeArrowheads="1"/>
          </p:cNvSpPr>
          <p:nvPr/>
        </p:nvSpPr>
        <p:spPr bwMode="auto">
          <a:xfrm>
            <a:off x="4660900" y="2520950"/>
            <a:ext cx="36020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/>
              <a:t>משתמש פעיל מזין קלט</a:t>
            </a:r>
          </a:p>
        </p:txBody>
      </p:sp>
      <p:sp>
        <p:nvSpPr>
          <p:cNvPr id="54280" name="TextBox 3"/>
          <p:cNvSpPr txBox="1">
            <a:spLocks noChangeArrowheads="1"/>
          </p:cNvSpPr>
          <p:nvPr/>
        </p:nvSpPr>
        <p:spPr bwMode="auto">
          <a:xfrm>
            <a:off x="177800" y="2051050"/>
            <a:ext cx="1706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Preemptive</a:t>
            </a:r>
          </a:p>
          <a:p>
            <a:pPr eaLnBrk="1" hangingPunct="1"/>
            <a:r>
              <a:rPr lang="en-US" sz="1400"/>
              <a:t>Non preemptive</a:t>
            </a:r>
            <a:endParaRPr lang="he-IL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64A53AA-CB74-4094-8B91-A7360D18ABE7}" type="slidenum">
              <a:rPr lang="he-IL" sz="1400" smtClean="0"/>
              <a:pPr eaLnBrk="1" hangingPunct="1"/>
              <a:t>55</a:t>
            </a:fld>
            <a:endParaRPr lang="en-US" sz="1400" smtClean="0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 to Scheduling (2)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5981700"/>
            <a:ext cx="7772400" cy="31432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Scheduling Algorithm Goals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</p:txBody>
      </p:sp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966788"/>
            <a:ext cx="7810500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302" name="מחבר חץ ישר 2"/>
          <p:cNvCxnSpPr>
            <a:cxnSpLocks noChangeShapeType="1"/>
          </p:cNvCxnSpPr>
          <p:nvPr/>
        </p:nvCxnSpPr>
        <p:spPr bwMode="auto">
          <a:xfrm>
            <a:off x="742950" y="1516063"/>
            <a:ext cx="62865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5303" name="מחבר חץ ישר 4"/>
          <p:cNvCxnSpPr>
            <a:cxnSpLocks noChangeShapeType="1"/>
          </p:cNvCxnSpPr>
          <p:nvPr/>
        </p:nvCxnSpPr>
        <p:spPr bwMode="auto">
          <a:xfrm>
            <a:off x="1057275" y="2854325"/>
            <a:ext cx="414338" cy="111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5304" name="מחבר חץ ישר 6"/>
          <p:cNvCxnSpPr>
            <a:cxnSpLocks noChangeShapeType="1"/>
          </p:cNvCxnSpPr>
          <p:nvPr/>
        </p:nvCxnSpPr>
        <p:spPr bwMode="auto">
          <a:xfrm>
            <a:off x="1057275" y="3122613"/>
            <a:ext cx="414338" cy="111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5305" name="TextBox 7"/>
          <p:cNvSpPr txBox="1">
            <a:spLocks noChangeArrowheads="1"/>
          </p:cNvSpPr>
          <p:nvPr/>
        </p:nvSpPr>
        <p:spPr bwMode="auto">
          <a:xfrm>
            <a:off x="166688" y="2654300"/>
            <a:ext cx="89058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/>
              <a:t>תפוקה</a:t>
            </a:r>
            <a:endParaRPr lang="en-US" sz="1400"/>
          </a:p>
          <a:p>
            <a:pPr eaLnBrk="1" hangingPunct="1"/>
            <a:endParaRPr lang="he-IL" sz="1400"/>
          </a:p>
          <a:p>
            <a:pPr eaLnBrk="1" hangingPunct="1"/>
            <a:r>
              <a:rPr lang="he-IL" sz="1400"/>
              <a:t>זמן שהייה</a:t>
            </a:r>
          </a:p>
        </p:txBody>
      </p:sp>
      <p:cxnSp>
        <p:nvCxnSpPr>
          <p:cNvPr id="55306" name="מחבר חץ ישר 9"/>
          <p:cNvCxnSpPr>
            <a:cxnSpLocks noChangeShapeType="1"/>
          </p:cNvCxnSpPr>
          <p:nvPr/>
        </p:nvCxnSpPr>
        <p:spPr bwMode="auto">
          <a:xfrm>
            <a:off x="612775" y="4148138"/>
            <a:ext cx="758825" cy="444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5307" name="מחבר חץ ישר 11"/>
          <p:cNvCxnSpPr>
            <a:cxnSpLocks noChangeShapeType="1"/>
          </p:cNvCxnSpPr>
          <p:nvPr/>
        </p:nvCxnSpPr>
        <p:spPr bwMode="auto">
          <a:xfrm flipV="1">
            <a:off x="742950" y="5308600"/>
            <a:ext cx="628650" cy="889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5308" name="TextBox 13"/>
          <p:cNvSpPr txBox="1">
            <a:spLocks noChangeArrowheads="1"/>
          </p:cNvSpPr>
          <p:nvPr/>
        </p:nvSpPr>
        <p:spPr bwMode="auto">
          <a:xfrm>
            <a:off x="8062913" y="5046663"/>
            <a:ext cx="10810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Hard RT</a:t>
            </a:r>
          </a:p>
          <a:p>
            <a:pPr eaLnBrk="1" hangingPunct="1"/>
            <a:r>
              <a:rPr lang="en-US" sz="1400"/>
              <a:t>Soft RT</a:t>
            </a:r>
            <a:endParaRPr lang="he-IL" sz="1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67783F1-7255-44DB-BADE-C368207DEC99}" type="slidenum">
              <a:rPr lang="he-IL" sz="1400" smtClean="0"/>
              <a:pPr eaLnBrk="1" hangingPunct="1"/>
              <a:t>56</a:t>
            </a:fld>
            <a:endParaRPr lang="en-US" sz="1400" smtClean="0"/>
          </a:p>
        </p:txBody>
      </p:sp>
      <p:sp>
        <p:nvSpPr>
          <p:cNvPr id="56323" name="Rectangle 2"/>
          <p:cNvSpPr>
            <a:spLocks noChangeArrowheads="1"/>
          </p:cNvSpPr>
          <p:nvPr/>
        </p:nvSpPr>
        <p:spPr bwMode="auto">
          <a:xfrm>
            <a:off x="1255713" y="1733550"/>
            <a:ext cx="5929312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First-come first-served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Shortest job first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Shortest remaining Time next</a:t>
            </a:r>
          </a:p>
        </p:txBody>
      </p:sp>
      <p:sp>
        <p:nvSpPr>
          <p:cNvPr id="56324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eaLnBrk="0" hangingPunct="0"/>
            <a:r>
              <a:rPr lang="en-US" sz="3600">
                <a:solidFill>
                  <a:srgbClr val="FF0000"/>
                </a:solidFill>
                <a:latin typeface="Arial" pitchFamily="34" charset="0"/>
              </a:rPr>
              <a:t>Scheduling in Batch Systems</a:t>
            </a: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sz="1200">
                <a:solidFill>
                  <a:srgbClr val="898989"/>
                </a:solidFill>
              </a:rPr>
              <a:t>Tanenbaum, Modern Operating Systems 3 e, (c) 2008 Prentice-Hall, Inc. All rights reserved. 0-13-</a:t>
            </a:r>
            <a:r>
              <a:rPr lang="en-US" sz="1200" b="1">
                <a:solidFill>
                  <a:srgbClr val="898989"/>
                </a:solidFill>
              </a:rPr>
              <a:t>6006639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1436E64-D8B1-407B-8E6A-92D113BE6603}" type="slidenum">
              <a:rPr lang="he-IL" sz="1400" smtClean="0"/>
              <a:pPr eaLnBrk="1" hangingPunct="1"/>
              <a:t>57</a:t>
            </a:fld>
            <a:endParaRPr lang="en-US" sz="1400" smtClean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Scheduling in Batch Systems (1)</a:t>
            </a:r>
            <a:endParaRPr lang="en-US" sz="4000" smtClean="0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324475"/>
            <a:ext cx="7772400" cy="77152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An example of shortest job first scheduling</a:t>
            </a:r>
          </a:p>
        </p:txBody>
      </p:sp>
      <p:pic>
        <p:nvPicPr>
          <p:cNvPr id="57349" name="Picture 5" descr="2-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68525"/>
            <a:ext cx="7599362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טבלה 1"/>
          <p:cNvGraphicFramePr>
            <a:graphicFrameLocks noGrp="1"/>
          </p:cNvGraphicFramePr>
          <p:nvPr/>
        </p:nvGraphicFramePr>
        <p:xfrm>
          <a:off x="611188" y="3783013"/>
          <a:ext cx="7807325" cy="2398712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888379"/>
                <a:gridCol w="1342285"/>
                <a:gridCol w="710590"/>
                <a:gridCol w="1520075"/>
                <a:gridCol w="1115332"/>
                <a:gridCol w="1230241"/>
                <a:gridCol w="1000423"/>
              </a:tblGrid>
              <a:tr h="914763"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תהליך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he-IL" sz="1800" dirty="0" smtClean="0"/>
                        <a:t>זמן</a:t>
                      </a:r>
                      <a:r>
                        <a:rPr lang="he-IL" sz="1800" baseline="0" dirty="0" smtClean="0"/>
                        <a:t> הגעה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CPU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התחלה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סיום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זמן שהייה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זמן</a:t>
                      </a:r>
                      <a:r>
                        <a:rPr lang="he-IL" sz="1800" baseline="0" dirty="0" smtClean="0"/>
                        <a:t> שהייה ממוצע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A</a:t>
                      </a:r>
                      <a:endParaRPr lang="he-IL" sz="1800" dirty="0" smtClean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8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8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8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=56/4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B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4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8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12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12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=14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C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4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12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16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16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 marL="91432" marR="91432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D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4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16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20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20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 marL="91432" marR="91432" marT="45738" marB="45738"/>
                </a:tc>
              </a:tr>
            </a:tbl>
          </a:graphicData>
        </a:graphic>
      </p:graphicFrame>
      <p:graphicFrame>
        <p:nvGraphicFramePr>
          <p:cNvPr id="8" name="טבלה 7"/>
          <p:cNvGraphicFramePr>
            <a:graphicFrameLocks noGrp="1"/>
          </p:cNvGraphicFramePr>
          <p:nvPr/>
        </p:nvGraphicFramePr>
        <p:xfrm>
          <a:off x="958850" y="339725"/>
          <a:ext cx="7251700" cy="182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825156"/>
                <a:gridCol w="1246758"/>
                <a:gridCol w="660019"/>
                <a:gridCol w="1411895"/>
                <a:gridCol w="1035957"/>
                <a:gridCol w="1142689"/>
                <a:gridCol w="929226"/>
              </a:tblGrid>
              <a:tr h="271501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תהליך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he-IL" dirty="0" smtClean="0"/>
                        <a:t>זמן</a:t>
                      </a:r>
                      <a:r>
                        <a:rPr lang="he-IL" baseline="0" dirty="0" smtClean="0"/>
                        <a:t> הגעה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CPU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התחלה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סיום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זמן שהייה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SJF</a:t>
                      </a:r>
                      <a:endParaRPr lang="he-IL" dirty="0"/>
                    </a:p>
                  </a:txBody>
                  <a:tcPr marL="91436" marR="91436"/>
                </a:tc>
              </a:tr>
              <a:tr h="27150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</a:t>
                      </a:r>
                      <a:endParaRPr lang="he-IL" dirty="0" smtClean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8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12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20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20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=44/4</a:t>
                      </a:r>
                      <a:endParaRPr lang="he-IL" dirty="0"/>
                    </a:p>
                  </a:txBody>
                  <a:tcPr marL="91436" marR="91436"/>
                </a:tc>
              </a:tr>
              <a:tr h="27150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B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=11</a:t>
                      </a:r>
                      <a:endParaRPr lang="he-IL" dirty="0"/>
                    </a:p>
                  </a:txBody>
                  <a:tcPr marL="91436" marR="91436"/>
                </a:tc>
              </a:tr>
              <a:tr h="27150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C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8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8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91436" marR="91436"/>
                </a:tc>
              </a:tr>
              <a:tr h="27150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D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8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12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12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91436" marR="91436"/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smtClean="0"/>
          </a:p>
        </p:txBody>
      </p:sp>
      <p:sp>
        <p:nvSpPr>
          <p:cNvPr id="58371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smtClean="0"/>
          </a:p>
        </p:txBody>
      </p:sp>
      <p:sp>
        <p:nvSpPr>
          <p:cNvPr id="58372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90B0953-B67A-418C-8810-154FEBF7B8FD}" type="slidenum">
              <a:rPr lang="he-IL" sz="1400" smtClean="0"/>
              <a:pPr eaLnBrk="1" hangingPunct="1"/>
              <a:t>58</a:t>
            </a:fld>
            <a:endParaRPr lang="en-US" sz="1400" smtClean="0"/>
          </a:p>
        </p:txBody>
      </p:sp>
      <p:sp>
        <p:nvSpPr>
          <p:cNvPr id="58373" name="Rectangle 3"/>
          <p:cNvSpPr txBox="1">
            <a:spLocks noChangeArrowheads="1"/>
          </p:cNvSpPr>
          <p:nvPr/>
        </p:nvSpPr>
        <p:spPr bwMode="auto">
          <a:xfrm>
            <a:off x="685800" y="5324475"/>
            <a:ext cx="77724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3200">
                <a:solidFill>
                  <a:schemeClr val="accent2"/>
                </a:solidFill>
              </a:rPr>
              <a:t>An example of shortest job first scheduling</a:t>
            </a:r>
          </a:p>
        </p:txBody>
      </p:sp>
      <p:pic>
        <p:nvPicPr>
          <p:cNvPr id="58374" name="Picture 5" descr="2-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68525"/>
            <a:ext cx="7599362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טבלה 6"/>
          <p:cNvGraphicFramePr>
            <a:graphicFrameLocks noGrp="1"/>
          </p:cNvGraphicFramePr>
          <p:nvPr/>
        </p:nvGraphicFramePr>
        <p:xfrm>
          <a:off x="506413" y="2698750"/>
          <a:ext cx="7808912" cy="2398713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888560"/>
                <a:gridCol w="1342558"/>
                <a:gridCol w="710735"/>
                <a:gridCol w="1520384"/>
                <a:gridCol w="1115559"/>
                <a:gridCol w="1230491"/>
                <a:gridCol w="1000626"/>
              </a:tblGrid>
              <a:tr h="914763"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תהליך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r>
                        <a:rPr lang="he-IL" sz="1800" dirty="0" smtClean="0"/>
                        <a:t>זמן</a:t>
                      </a:r>
                      <a:r>
                        <a:rPr lang="he-IL" sz="1800" baseline="0" dirty="0" smtClean="0"/>
                        <a:t> הגעה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CPU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התחלה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סיום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זמן שהייה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זמן</a:t>
                      </a:r>
                      <a:r>
                        <a:rPr lang="he-IL" sz="1800" baseline="0" dirty="0" smtClean="0"/>
                        <a:t> שהייה ממוצע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A</a:t>
                      </a:r>
                      <a:endParaRPr lang="he-IL" sz="1800" dirty="0" smtClean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=14/4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B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4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5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9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9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 marL="91451" marR="91451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C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3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4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 marL="91451" marR="91451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D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4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5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51" marR="91451" marT="45738" marB="45738"/>
                </a:tc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 marL="91451" marR="91451" marT="45738" marB="45738"/>
                </a:tc>
              </a:tr>
            </a:tbl>
          </a:graphicData>
        </a:graphic>
      </p:graphicFrame>
      <p:graphicFrame>
        <p:nvGraphicFramePr>
          <p:cNvPr id="8" name="טבלה 7"/>
          <p:cNvGraphicFramePr>
            <a:graphicFrameLocks noGrp="1"/>
          </p:cNvGraphicFramePr>
          <p:nvPr/>
        </p:nvGraphicFramePr>
        <p:xfrm>
          <a:off x="958850" y="339725"/>
          <a:ext cx="7251700" cy="1828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825156"/>
                <a:gridCol w="1246758"/>
                <a:gridCol w="660019"/>
                <a:gridCol w="1411895"/>
                <a:gridCol w="1035957"/>
                <a:gridCol w="1142689"/>
                <a:gridCol w="929226"/>
              </a:tblGrid>
              <a:tr h="271501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תהליך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he-IL" dirty="0" smtClean="0"/>
                        <a:t>זמן</a:t>
                      </a:r>
                      <a:r>
                        <a:rPr lang="he-IL" baseline="0" dirty="0" smtClean="0"/>
                        <a:t> הגעה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CPU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התחלה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סיום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זמן שהייה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SJF</a:t>
                      </a:r>
                      <a:endParaRPr lang="he-IL" dirty="0"/>
                    </a:p>
                  </a:txBody>
                  <a:tcPr marL="91436" marR="91436"/>
                </a:tc>
              </a:tr>
              <a:tr h="27150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</a:t>
                      </a:r>
                      <a:endParaRPr lang="he-IL" dirty="0" smtClean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8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12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20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20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=44/4</a:t>
                      </a:r>
                      <a:endParaRPr lang="he-IL" dirty="0"/>
                    </a:p>
                  </a:txBody>
                  <a:tcPr marL="91436" marR="91436"/>
                </a:tc>
              </a:tr>
              <a:tr h="27150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B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=11</a:t>
                      </a:r>
                      <a:endParaRPr lang="he-IL" dirty="0"/>
                    </a:p>
                  </a:txBody>
                  <a:tcPr marL="91436" marR="91436"/>
                </a:tc>
              </a:tr>
              <a:tr h="27150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C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8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8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91436" marR="91436"/>
                </a:tc>
              </a:tr>
              <a:tr h="27150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D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4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8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12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12</a:t>
                      </a:r>
                      <a:endParaRPr lang="he-IL" dirty="0"/>
                    </a:p>
                  </a:txBody>
                  <a:tcPr marL="91436" marR="91436"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 marL="91436" marR="91436"/>
                </a:tc>
              </a:tr>
            </a:tbl>
          </a:graphicData>
        </a:graphic>
      </p:graphicFrame>
      <p:graphicFrame>
        <p:nvGraphicFramePr>
          <p:cNvPr id="9" name="טבלה 8"/>
          <p:cNvGraphicFramePr>
            <a:graphicFrameLocks noGrp="1"/>
          </p:cNvGraphicFramePr>
          <p:nvPr/>
        </p:nvGraphicFramePr>
        <p:xfrm>
          <a:off x="650875" y="0"/>
          <a:ext cx="7807325" cy="239712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888379"/>
                <a:gridCol w="1342285"/>
                <a:gridCol w="710590"/>
                <a:gridCol w="1520075"/>
                <a:gridCol w="1115332"/>
                <a:gridCol w="1230241"/>
                <a:gridCol w="1000423"/>
              </a:tblGrid>
              <a:tr h="914158"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תהליך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r>
                        <a:rPr lang="he-IL" sz="1800" dirty="0" smtClean="0"/>
                        <a:t>זמן</a:t>
                      </a:r>
                      <a:r>
                        <a:rPr lang="he-IL" sz="1800" baseline="0" dirty="0" smtClean="0"/>
                        <a:t> הגעה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CPU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התחלה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סיום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זמן שהייה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זמן</a:t>
                      </a:r>
                      <a:r>
                        <a:rPr lang="he-IL" sz="1800" baseline="0" dirty="0" smtClean="0"/>
                        <a:t> שהייה ממוצע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</a:tr>
              <a:tr h="370742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A</a:t>
                      </a:r>
                      <a:endParaRPr lang="he-IL" sz="1800" dirty="0" smtClean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=17/4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</a:tr>
              <a:tr h="370742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B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4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smtClean="0"/>
                        <a:t>2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smtClean="0"/>
                        <a:t>6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6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 marL="91432" marR="91432" marT="45708" marB="45708"/>
                </a:tc>
              </a:tr>
              <a:tr h="370742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C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6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7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4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 marL="91432" marR="91432" marT="45708" marB="45708"/>
                </a:tc>
              </a:tr>
              <a:tr h="370742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D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7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8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5</a:t>
                      </a:r>
                      <a:endParaRPr lang="he-IL" sz="1800" dirty="0"/>
                    </a:p>
                  </a:txBody>
                  <a:tcPr marL="91432" marR="91432" marT="45708" marB="45708"/>
                </a:tc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 marL="91432" marR="91432" marT="45708" marB="45708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</a:rPr>
              <a:t>Shortest remaining Time next</a:t>
            </a:r>
            <a:br>
              <a:rPr lang="en-US" smtClean="0">
                <a:latin typeface="Arial" pitchFamily="34" charset="0"/>
              </a:rPr>
            </a:br>
            <a:r>
              <a:rPr lang="en-US" sz="2000" smtClean="0">
                <a:latin typeface="Arial" pitchFamily="34" charset="0"/>
              </a:rPr>
              <a:t>PREEMPTIVE</a:t>
            </a:r>
            <a:endParaRPr lang="he-IL" smtClean="0"/>
          </a:p>
        </p:txBody>
      </p:sp>
      <p:sp>
        <p:nvSpPr>
          <p:cNvPr id="59395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DEDF04-0A33-40AF-A788-77EB5B2CEC84}" type="slidenum">
              <a:rPr lang="he-IL" sz="1400" smtClean="0"/>
              <a:pPr eaLnBrk="1" hangingPunct="1"/>
              <a:t>59</a:t>
            </a:fld>
            <a:endParaRPr lang="en-US" sz="1400" smtClean="0"/>
          </a:p>
        </p:txBody>
      </p:sp>
      <p:graphicFrame>
        <p:nvGraphicFramePr>
          <p:cNvPr id="5" name="מציין מיקום תוכן 4"/>
          <p:cNvGraphicFramePr>
            <a:graphicFrameLocks noGrp="1"/>
          </p:cNvGraphicFramePr>
          <p:nvPr>
            <p:ph idx="1"/>
          </p:nvPr>
        </p:nvGraphicFramePr>
        <p:xfrm>
          <a:off x="315913" y="1144588"/>
          <a:ext cx="7807325" cy="2398712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888379"/>
                <a:gridCol w="1342285"/>
                <a:gridCol w="710590"/>
                <a:gridCol w="1520075"/>
                <a:gridCol w="1115332"/>
                <a:gridCol w="1230241"/>
                <a:gridCol w="1000423"/>
              </a:tblGrid>
              <a:tr h="914763"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תהליך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he-IL" sz="1800" dirty="0" smtClean="0"/>
                        <a:t>זמן</a:t>
                      </a:r>
                      <a:r>
                        <a:rPr lang="he-IL" sz="1800" baseline="0" dirty="0" smtClean="0"/>
                        <a:t> הגעה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CPU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התחלה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סיום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זמן שהייה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 smtClean="0"/>
                        <a:t>זמן</a:t>
                      </a:r>
                      <a:r>
                        <a:rPr lang="he-IL" sz="1800" baseline="0" dirty="0" smtClean="0"/>
                        <a:t> שהייה ממוצע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A</a:t>
                      </a:r>
                      <a:endParaRPr lang="he-IL" sz="1800" dirty="0" smtClean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=13/4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B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4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8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8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 marL="91432" marR="91432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C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3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smtClean="0"/>
                        <a:t>1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3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4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 marL="91432" marR="91432" marT="45738" marB="45738"/>
                </a:tc>
              </a:tr>
              <a:tr h="370987">
                <a:tc>
                  <a:txBody>
                    <a:bodyPr/>
                    <a:lstStyle/>
                    <a:p>
                      <a:pPr rtl="1"/>
                      <a:r>
                        <a:rPr lang="en-US" sz="1800" smtClean="0"/>
                        <a:t>D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r>
                        <a:rPr lang="en-US" sz="1800" smtClean="0"/>
                        <a:t>3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1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4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5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 smtClean="0"/>
                        <a:t>2</a:t>
                      </a:r>
                      <a:endParaRPr lang="he-IL" sz="1800" dirty="0"/>
                    </a:p>
                  </a:txBody>
                  <a:tcPr marL="91432" marR="91432" marT="45738" marB="45738"/>
                </a:tc>
                <a:tc>
                  <a:txBody>
                    <a:bodyPr/>
                    <a:lstStyle/>
                    <a:p>
                      <a:pPr rtl="1"/>
                      <a:endParaRPr lang="he-IL" sz="1800" dirty="0"/>
                    </a:p>
                  </a:txBody>
                  <a:tcPr marL="91432" marR="91432" marT="45738" marB="45738"/>
                </a:tc>
              </a:tr>
            </a:tbl>
          </a:graphicData>
        </a:graphic>
      </p:graphicFrame>
      <p:cxnSp>
        <p:nvCxnSpPr>
          <p:cNvPr id="59446" name="מחבר חץ ישר 6"/>
          <p:cNvCxnSpPr>
            <a:cxnSpLocks noChangeShapeType="1"/>
          </p:cNvCxnSpPr>
          <p:nvPr/>
        </p:nvCxnSpPr>
        <p:spPr bwMode="auto">
          <a:xfrm flipV="1">
            <a:off x="892175" y="3746500"/>
            <a:ext cx="22225" cy="19970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9447" name="מחבר חץ ישר 8"/>
          <p:cNvCxnSpPr>
            <a:cxnSpLocks noChangeShapeType="1"/>
          </p:cNvCxnSpPr>
          <p:nvPr/>
        </p:nvCxnSpPr>
        <p:spPr bwMode="auto">
          <a:xfrm>
            <a:off x="914400" y="5743575"/>
            <a:ext cx="695801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9448" name="TextBox 9"/>
          <p:cNvSpPr txBox="1">
            <a:spLocks noChangeArrowheads="1"/>
          </p:cNvSpPr>
          <p:nvPr/>
        </p:nvSpPr>
        <p:spPr bwMode="auto">
          <a:xfrm>
            <a:off x="346075" y="3746500"/>
            <a:ext cx="3333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D</a:t>
            </a:r>
          </a:p>
          <a:p>
            <a:pPr eaLnBrk="1" hangingPunct="1"/>
            <a:endParaRPr lang="en-US" sz="1400"/>
          </a:p>
          <a:p>
            <a:pPr eaLnBrk="1" hangingPunct="1"/>
            <a:r>
              <a:rPr lang="en-US" sz="1400"/>
              <a:t>C</a:t>
            </a:r>
          </a:p>
          <a:p>
            <a:pPr eaLnBrk="1" hangingPunct="1"/>
            <a:endParaRPr lang="en-US" sz="1400"/>
          </a:p>
          <a:p>
            <a:pPr eaLnBrk="1" hangingPunct="1"/>
            <a:r>
              <a:rPr lang="en-US" sz="1400"/>
              <a:t>B</a:t>
            </a:r>
          </a:p>
          <a:p>
            <a:pPr eaLnBrk="1" hangingPunct="1"/>
            <a:endParaRPr lang="en-US" sz="1400"/>
          </a:p>
          <a:p>
            <a:pPr eaLnBrk="1" hangingPunct="1"/>
            <a:endParaRPr lang="en-US" sz="1400"/>
          </a:p>
          <a:p>
            <a:pPr eaLnBrk="1" hangingPunct="1"/>
            <a:r>
              <a:rPr lang="en-US" sz="1400"/>
              <a:t>A</a:t>
            </a:r>
            <a:endParaRPr lang="he-IL" sz="1400"/>
          </a:p>
        </p:txBody>
      </p:sp>
      <p:cxnSp>
        <p:nvCxnSpPr>
          <p:cNvPr id="59449" name="מחבר ישר 11"/>
          <p:cNvCxnSpPr>
            <a:cxnSpLocks noChangeShapeType="1"/>
          </p:cNvCxnSpPr>
          <p:nvPr/>
        </p:nvCxnSpPr>
        <p:spPr bwMode="auto">
          <a:xfrm>
            <a:off x="914400" y="5408613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9450" name="TextBox 13"/>
          <p:cNvSpPr txBox="1">
            <a:spLocks noChangeArrowheads="1"/>
          </p:cNvSpPr>
          <p:nvPr/>
        </p:nvSpPr>
        <p:spPr bwMode="auto">
          <a:xfrm>
            <a:off x="914400" y="5756275"/>
            <a:ext cx="7080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          2         3        4              5                        8             </a:t>
            </a:r>
            <a:endParaRPr lang="he-IL" sz="1400"/>
          </a:p>
        </p:txBody>
      </p:sp>
      <p:cxnSp>
        <p:nvCxnSpPr>
          <p:cNvPr id="59451" name="מחבר ישר 15"/>
          <p:cNvCxnSpPr>
            <a:cxnSpLocks noChangeShapeType="1"/>
          </p:cNvCxnSpPr>
          <p:nvPr/>
        </p:nvCxnSpPr>
        <p:spPr bwMode="auto">
          <a:xfrm>
            <a:off x="1460500" y="4745038"/>
            <a:ext cx="40163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9452" name="מחבר ישר 17"/>
          <p:cNvCxnSpPr>
            <a:cxnSpLocks noChangeShapeType="1"/>
          </p:cNvCxnSpPr>
          <p:nvPr/>
        </p:nvCxnSpPr>
        <p:spPr bwMode="auto">
          <a:xfrm>
            <a:off x="1862138" y="4383088"/>
            <a:ext cx="512762" cy="111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9453" name="מחבר ישר 18"/>
          <p:cNvCxnSpPr>
            <a:cxnSpLocks noChangeShapeType="1"/>
          </p:cNvCxnSpPr>
          <p:nvPr/>
        </p:nvCxnSpPr>
        <p:spPr bwMode="auto">
          <a:xfrm>
            <a:off x="2532063" y="3981450"/>
            <a:ext cx="512762" cy="111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9454" name="מחבר ישר 19"/>
          <p:cNvCxnSpPr>
            <a:cxnSpLocks noChangeShapeType="1"/>
          </p:cNvCxnSpPr>
          <p:nvPr/>
        </p:nvCxnSpPr>
        <p:spPr bwMode="auto">
          <a:xfrm>
            <a:off x="3189288" y="4749800"/>
            <a:ext cx="10033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F43562A-7C69-4579-BD68-06B440E29114}" type="slidenum">
              <a:rPr lang="he-IL" sz="1400" smtClean="0"/>
              <a:pPr eaLnBrk="1" hangingPunct="1"/>
              <a:t>6</a:t>
            </a:fld>
            <a:endParaRPr lang="en-US" sz="1400" smtClean="0"/>
          </a:p>
        </p:txBody>
      </p:sp>
      <p:sp>
        <p:nvSpPr>
          <p:cNvPr id="614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Process Hierarchies</a:t>
            </a:r>
          </a:p>
        </p:txBody>
      </p:sp>
      <p:sp>
        <p:nvSpPr>
          <p:cNvPr id="614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458200" cy="4114800"/>
          </a:xfrm>
        </p:spPr>
        <p:txBody>
          <a:bodyPr/>
          <a:lstStyle/>
          <a:p>
            <a:pPr eaLnBrk="1" hangingPunct="1"/>
            <a:r>
              <a:rPr lang="en-US" smtClean="0"/>
              <a:t>Parent creates a child process, child processes can create its own process</a:t>
            </a:r>
          </a:p>
          <a:p>
            <a:pPr eaLnBrk="1" hangingPunct="1"/>
            <a:r>
              <a:rPr lang="en-US" smtClean="0"/>
              <a:t>Forms a hierarchy</a:t>
            </a:r>
          </a:p>
          <a:p>
            <a:pPr lvl="1" eaLnBrk="1" hangingPunct="1"/>
            <a:r>
              <a:rPr lang="en-US" smtClean="0"/>
              <a:t>UNIX calls this a "process group"</a:t>
            </a:r>
          </a:p>
          <a:p>
            <a:pPr eaLnBrk="1" hangingPunct="1"/>
            <a:r>
              <a:rPr lang="en-US" smtClean="0"/>
              <a:t>Windows has no concept of process hierarchy</a:t>
            </a:r>
          </a:p>
          <a:p>
            <a:pPr lvl="1" eaLnBrk="1" hangingPunct="1"/>
            <a:r>
              <a:rPr lang="en-US" smtClean="0"/>
              <a:t>all processes are created equal</a:t>
            </a:r>
          </a:p>
        </p:txBody>
      </p:sp>
      <p:sp>
        <p:nvSpPr>
          <p:cNvPr id="6149" name="אליפסה 1"/>
          <p:cNvSpPr>
            <a:spLocks noChangeArrowheads="1"/>
          </p:cNvSpPr>
          <p:nvPr/>
        </p:nvSpPr>
        <p:spPr bwMode="auto">
          <a:xfrm>
            <a:off x="6934200" y="2971800"/>
            <a:ext cx="476250" cy="32385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150" name="אליפסה 5"/>
          <p:cNvSpPr>
            <a:spLocks noChangeArrowheads="1"/>
          </p:cNvSpPr>
          <p:nvPr/>
        </p:nvSpPr>
        <p:spPr bwMode="auto">
          <a:xfrm>
            <a:off x="6619875" y="3562350"/>
            <a:ext cx="476250" cy="32385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cxnSp>
        <p:nvCxnSpPr>
          <p:cNvPr id="6151" name="מחבר ישר 3"/>
          <p:cNvCxnSpPr>
            <a:cxnSpLocks noChangeShapeType="1"/>
            <a:stCxn id="6149" idx="4"/>
          </p:cNvCxnSpPr>
          <p:nvPr/>
        </p:nvCxnSpPr>
        <p:spPr bwMode="auto">
          <a:xfrm flipH="1">
            <a:off x="6934200" y="3295650"/>
            <a:ext cx="238125" cy="2667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2" name="מחבר ישר 6"/>
          <p:cNvCxnSpPr>
            <a:cxnSpLocks noChangeShapeType="1"/>
          </p:cNvCxnSpPr>
          <p:nvPr/>
        </p:nvCxnSpPr>
        <p:spPr bwMode="auto">
          <a:xfrm flipH="1">
            <a:off x="7410451" y="3295650"/>
            <a:ext cx="819149" cy="4286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3" name="אליפסה 10"/>
          <p:cNvSpPr>
            <a:spLocks noChangeArrowheads="1"/>
          </p:cNvSpPr>
          <p:nvPr/>
        </p:nvSpPr>
        <p:spPr bwMode="auto">
          <a:xfrm>
            <a:off x="7191375" y="3724275"/>
            <a:ext cx="476250" cy="32385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154" name="אליפסה 7"/>
          <p:cNvSpPr>
            <a:spLocks noChangeArrowheads="1"/>
          </p:cNvSpPr>
          <p:nvPr/>
        </p:nvSpPr>
        <p:spPr bwMode="auto">
          <a:xfrm>
            <a:off x="7981950" y="2895600"/>
            <a:ext cx="495300" cy="32385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E8EBCB0-D1DA-40FA-BE2D-96853F34C210}" type="slidenum">
              <a:rPr lang="he-IL" sz="1400" smtClean="0"/>
              <a:pPr eaLnBrk="1" hangingPunct="1"/>
              <a:t>60</a:t>
            </a:fld>
            <a:endParaRPr lang="en-US" sz="1400" smtClean="0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Scheduling in Batch Systems (2)</a:t>
            </a:r>
            <a:endParaRPr lang="en-US" sz="4000" smtClean="0"/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4688" y="6000750"/>
            <a:ext cx="7772400" cy="85725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Three level scheduling</a:t>
            </a:r>
          </a:p>
        </p:txBody>
      </p:sp>
      <p:pic>
        <p:nvPicPr>
          <p:cNvPr id="60421" name="Picture 5" descr="2-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1447800"/>
            <a:ext cx="71755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אליפסה 1"/>
          <p:cNvSpPr>
            <a:spLocks noChangeArrowheads="1"/>
          </p:cNvSpPr>
          <p:nvPr/>
        </p:nvSpPr>
        <p:spPr bwMode="auto">
          <a:xfrm>
            <a:off x="7058025" y="3557588"/>
            <a:ext cx="134938" cy="1222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23" name="אליפסה 6"/>
          <p:cNvSpPr>
            <a:spLocks noChangeArrowheads="1"/>
          </p:cNvSpPr>
          <p:nvPr/>
        </p:nvSpPr>
        <p:spPr bwMode="auto">
          <a:xfrm>
            <a:off x="7210425" y="3709988"/>
            <a:ext cx="134938" cy="1222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24" name="אליפסה 7"/>
          <p:cNvSpPr>
            <a:spLocks noChangeArrowheads="1"/>
          </p:cNvSpPr>
          <p:nvPr/>
        </p:nvSpPr>
        <p:spPr bwMode="auto">
          <a:xfrm>
            <a:off x="7362825" y="3862388"/>
            <a:ext cx="134938" cy="1222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25" name="אליפסה 8"/>
          <p:cNvSpPr>
            <a:spLocks noChangeArrowheads="1"/>
          </p:cNvSpPr>
          <p:nvPr/>
        </p:nvSpPr>
        <p:spPr bwMode="auto">
          <a:xfrm>
            <a:off x="7515225" y="4014788"/>
            <a:ext cx="134938" cy="1222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26" name="אליפסה 9"/>
          <p:cNvSpPr>
            <a:spLocks noChangeArrowheads="1"/>
          </p:cNvSpPr>
          <p:nvPr/>
        </p:nvSpPr>
        <p:spPr bwMode="auto">
          <a:xfrm>
            <a:off x="7667625" y="4167188"/>
            <a:ext cx="134938" cy="1222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27" name="אליפסה 2"/>
          <p:cNvSpPr>
            <a:spLocks noChangeArrowheads="1"/>
          </p:cNvSpPr>
          <p:nvPr/>
        </p:nvSpPr>
        <p:spPr bwMode="auto">
          <a:xfrm>
            <a:off x="6805613" y="3343275"/>
            <a:ext cx="1116012" cy="116046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28" name="אליפסה 11"/>
          <p:cNvSpPr>
            <a:spLocks noChangeArrowheads="1"/>
          </p:cNvSpPr>
          <p:nvPr/>
        </p:nvSpPr>
        <p:spPr bwMode="auto">
          <a:xfrm>
            <a:off x="7210425" y="3286125"/>
            <a:ext cx="134938" cy="1222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29" name="אליפסה 12"/>
          <p:cNvSpPr>
            <a:spLocks noChangeArrowheads="1"/>
          </p:cNvSpPr>
          <p:nvPr/>
        </p:nvSpPr>
        <p:spPr bwMode="auto">
          <a:xfrm>
            <a:off x="7362825" y="3438525"/>
            <a:ext cx="134938" cy="1222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30" name="אליפסה 13"/>
          <p:cNvSpPr>
            <a:spLocks noChangeArrowheads="1"/>
          </p:cNvSpPr>
          <p:nvPr/>
        </p:nvSpPr>
        <p:spPr bwMode="auto">
          <a:xfrm>
            <a:off x="7515225" y="3590925"/>
            <a:ext cx="134938" cy="1222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31" name="אליפסה 14"/>
          <p:cNvSpPr>
            <a:spLocks noChangeArrowheads="1"/>
          </p:cNvSpPr>
          <p:nvPr/>
        </p:nvSpPr>
        <p:spPr bwMode="auto">
          <a:xfrm>
            <a:off x="7667625" y="3743325"/>
            <a:ext cx="134938" cy="1222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32" name="אליפסה 15"/>
          <p:cNvSpPr>
            <a:spLocks noChangeArrowheads="1"/>
          </p:cNvSpPr>
          <p:nvPr/>
        </p:nvSpPr>
        <p:spPr bwMode="auto">
          <a:xfrm>
            <a:off x="7820025" y="3895725"/>
            <a:ext cx="134938" cy="1222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33" name="אליפסה 16"/>
          <p:cNvSpPr>
            <a:spLocks noChangeArrowheads="1"/>
          </p:cNvSpPr>
          <p:nvPr/>
        </p:nvSpPr>
        <p:spPr bwMode="auto">
          <a:xfrm>
            <a:off x="6958013" y="3071813"/>
            <a:ext cx="1116012" cy="1160462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34" name="אליפסה 17"/>
          <p:cNvSpPr>
            <a:spLocks noChangeArrowheads="1"/>
          </p:cNvSpPr>
          <p:nvPr/>
        </p:nvSpPr>
        <p:spPr bwMode="auto">
          <a:xfrm>
            <a:off x="6832600" y="3976688"/>
            <a:ext cx="133350" cy="1238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35" name="אליפסה 18"/>
          <p:cNvSpPr>
            <a:spLocks noChangeArrowheads="1"/>
          </p:cNvSpPr>
          <p:nvPr/>
        </p:nvSpPr>
        <p:spPr bwMode="auto">
          <a:xfrm>
            <a:off x="6985000" y="4129088"/>
            <a:ext cx="133350" cy="1238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36" name="אליפסה 19"/>
          <p:cNvSpPr>
            <a:spLocks noChangeArrowheads="1"/>
          </p:cNvSpPr>
          <p:nvPr/>
        </p:nvSpPr>
        <p:spPr bwMode="auto">
          <a:xfrm>
            <a:off x="7137400" y="4281488"/>
            <a:ext cx="133350" cy="1238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37" name="אליפסה 20"/>
          <p:cNvSpPr>
            <a:spLocks noChangeArrowheads="1"/>
          </p:cNvSpPr>
          <p:nvPr/>
        </p:nvSpPr>
        <p:spPr bwMode="auto">
          <a:xfrm>
            <a:off x="7289800" y="4433888"/>
            <a:ext cx="133350" cy="1238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38" name="אליפסה 21"/>
          <p:cNvSpPr>
            <a:spLocks noChangeArrowheads="1"/>
          </p:cNvSpPr>
          <p:nvPr/>
        </p:nvSpPr>
        <p:spPr bwMode="auto">
          <a:xfrm>
            <a:off x="7442200" y="4586288"/>
            <a:ext cx="133350" cy="1238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39" name="אליפסה 22"/>
          <p:cNvSpPr>
            <a:spLocks noChangeArrowheads="1"/>
          </p:cNvSpPr>
          <p:nvPr/>
        </p:nvSpPr>
        <p:spPr bwMode="auto">
          <a:xfrm>
            <a:off x="6578600" y="3763963"/>
            <a:ext cx="1116013" cy="11588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40" name="אליפסה 23"/>
          <p:cNvSpPr>
            <a:spLocks noChangeArrowheads="1"/>
          </p:cNvSpPr>
          <p:nvPr/>
        </p:nvSpPr>
        <p:spPr bwMode="auto">
          <a:xfrm>
            <a:off x="3898900" y="3617913"/>
            <a:ext cx="133350" cy="1238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41" name="אליפסה 24"/>
          <p:cNvSpPr>
            <a:spLocks noChangeArrowheads="1"/>
          </p:cNvSpPr>
          <p:nvPr/>
        </p:nvSpPr>
        <p:spPr bwMode="auto">
          <a:xfrm>
            <a:off x="4051300" y="3770313"/>
            <a:ext cx="133350" cy="1238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42" name="אליפסה 25"/>
          <p:cNvSpPr>
            <a:spLocks noChangeArrowheads="1"/>
          </p:cNvSpPr>
          <p:nvPr/>
        </p:nvSpPr>
        <p:spPr bwMode="auto">
          <a:xfrm>
            <a:off x="4203700" y="3922713"/>
            <a:ext cx="133350" cy="1238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43" name="אליפסה 26"/>
          <p:cNvSpPr>
            <a:spLocks noChangeArrowheads="1"/>
          </p:cNvSpPr>
          <p:nvPr/>
        </p:nvSpPr>
        <p:spPr bwMode="auto">
          <a:xfrm>
            <a:off x="4356100" y="4075113"/>
            <a:ext cx="133350" cy="1238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44" name="אליפסה 27"/>
          <p:cNvSpPr>
            <a:spLocks noChangeArrowheads="1"/>
          </p:cNvSpPr>
          <p:nvPr/>
        </p:nvSpPr>
        <p:spPr bwMode="auto">
          <a:xfrm>
            <a:off x="4508500" y="4227513"/>
            <a:ext cx="133350" cy="1238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60445" name="אליפסה 28"/>
          <p:cNvSpPr>
            <a:spLocks noChangeArrowheads="1"/>
          </p:cNvSpPr>
          <p:nvPr/>
        </p:nvSpPr>
        <p:spPr bwMode="auto">
          <a:xfrm>
            <a:off x="3646488" y="3405188"/>
            <a:ext cx="1114425" cy="11588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F079502-1E60-4C42-990E-0F8D506571FD}" type="slidenum">
              <a:rPr lang="he-IL" sz="1400" smtClean="0"/>
              <a:pPr eaLnBrk="1" hangingPunct="1"/>
              <a:t>61</a:t>
            </a:fld>
            <a:endParaRPr lang="en-US" sz="1400" smtClean="0"/>
          </a:p>
        </p:txBody>
      </p:sp>
      <p:sp>
        <p:nvSpPr>
          <p:cNvPr id="61443" name="Rectangle 2"/>
          <p:cNvSpPr>
            <a:spLocks noChangeArrowheads="1"/>
          </p:cNvSpPr>
          <p:nvPr/>
        </p:nvSpPr>
        <p:spPr bwMode="auto">
          <a:xfrm>
            <a:off x="1214438" y="1377950"/>
            <a:ext cx="634365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Round-robin scheduling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Priority scheduling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Multiple queues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Shortest process next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aging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Guaranteed scheduling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Fair-share scheduling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sz="2800">
                <a:latin typeface="Arial" pitchFamily="34" charset="0"/>
              </a:rPr>
              <a:t>Lottery scheduling</a:t>
            </a:r>
          </a:p>
        </p:txBody>
      </p:sp>
      <p:sp>
        <p:nvSpPr>
          <p:cNvPr id="61444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eaLnBrk="0" hangingPunct="0"/>
            <a:r>
              <a:rPr lang="en-US" sz="3600">
                <a:solidFill>
                  <a:srgbClr val="FF0000"/>
                </a:solidFill>
                <a:latin typeface="Arial" pitchFamily="34" charset="0"/>
              </a:rPr>
              <a:t>Scheduling in Interactive Systems</a:t>
            </a:r>
          </a:p>
        </p:txBody>
      </p:sp>
      <p:sp>
        <p:nvSpPr>
          <p:cNvPr id="61445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sz="1200">
                <a:solidFill>
                  <a:srgbClr val="898989"/>
                </a:solidFill>
              </a:rPr>
              <a:t>Tanenbaum, Modern Operating Systems 3 e, (c) 2008 Prentice-Hall, Inc. All rights reserved. 0-13-</a:t>
            </a:r>
            <a:r>
              <a:rPr lang="en-US" sz="1200" b="1">
                <a:solidFill>
                  <a:srgbClr val="898989"/>
                </a:solidFill>
              </a:rPr>
              <a:t>6006639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D99317E-05A9-4017-9831-D24A255D6C06}" type="slidenum">
              <a:rPr lang="he-IL" sz="1400" smtClean="0"/>
              <a:pPr eaLnBrk="1" hangingPunct="1"/>
              <a:t>62</a:t>
            </a:fld>
            <a:endParaRPr lang="en-US" sz="1400" smtClean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0"/>
            <a:ext cx="88011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Scheduling in Interactive Systems (1)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100" y="5124450"/>
            <a:ext cx="8813800" cy="9715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Round Robin Scheduling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list of runnable processes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list of runnable processes after B uses up its quantum</a:t>
            </a:r>
            <a:endParaRPr lang="en-US" sz="2000" smtClean="0"/>
          </a:p>
        </p:txBody>
      </p:sp>
      <p:pic>
        <p:nvPicPr>
          <p:cNvPr id="62469" name="Picture 5" descr="2-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2247900"/>
            <a:ext cx="7407275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AC35EE9-2D2A-43E2-B71B-6CF6E5E6E176}" type="slidenum">
              <a:rPr lang="he-IL" sz="1400" smtClean="0"/>
              <a:pPr eaLnBrk="1" hangingPunct="1"/>
              <a:t>63</a:t>
            </a:fld>
            <a:endParaRPr lang="en-US" sz="1400" smtClean="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Scheduling in Interactive Systems (2)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2725" y="5610225"/>
            <a:ext cx="8661400" cy="8001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A scheduling algorithm with four priority classes</a:t>
            </a:r>
            <a:endParaRPr lang="en-US" sz="2800" smtClean="0"/>
          </a:p>
        </p:txBody>
      </p:sp>
      <p:pic>
        <p:nvPicPr>
          <p:cNvPr id="63493" name="Picture 5" descr="2-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1601788"/>
            <a:ext cx="7034212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TextBox 1"/>
          <p:cNvSpPr txBox="1">
            <a:spLocks noChangeArrowheads="1"/>
          </p:cNvSpPr>
          <p:nvPr/>
        </p:nvSpPr>
        <p:spPr bwMode="auto">
          <a:xfrm>
            <a:off x="6802438" y="847725"/>
            <a:ext cx="131603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A++</a:t>
            </a:r>
          </a:p>
          <a:p>
            <a:pPr eaLnBrk="1" hangingPunct="1"/>
            <a:r>
              <a:rPr lang="en-US" sz="1400"/>
              <a:t>B++</a:t>
            </a:r>
          </a:p>
          <a:p>
            <a:pPr eaLnBrk="1" hangingPunct="1"/>
            <a:r>
              <a:rPr lang="en-US" sz="1400"/>
              <a:t>X=Y</a:t>
            </a:r>
          </a:p>
          <a:p>
            <a:pPr eaLnBrk="1" hangingPunct="1"/>
            <a:r>
              <a:rPr lang="en-US" sz="1400"/>
              <a:t>GETCH()</a:t>
            </a:r>
            <a:endParaRPr lang="he-IL" sz="1400"/>
          </a:p>
        </p:txBody>
      </p:sp>
      <p:cxnSp>
        <p:nvCxnSpPr>
          <p:cNvPr id="63495" name="מחבר חץ ישר 3"/>
          <p:cNvCxnSpPr>
            <a:cxnSpLocks noChangeShapeType="1"/>
          </p:cNvCxnSpPr>
          <p:nvPr/>
        </p:nvCxnSpPr>
        <p:spPr bwMode="auto">
          <a:xfrm flipV="1">
            <a:off x="5965825" y="1482725"/>
            <a:ext cx="836613" cy="22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3496" name="TextBox 4"/>
          <p:cNvSpPr txBox="1">
            <a:spLocks noChangeArrowheads="1"/>
          </p:cNvSpPr>
          <p:nvPr/>
        </p:nvSpPr>
        <p:spPr bwMode="auto">
          <a:xfrm>
            <a:off x="5375275" y="1323975"/>
            <a:ext cx="668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C.SW</a:t>
            </a:r>
            <a:endParaRPr lang="he-IL" sz="1400"/>
          </a:p>
        </p:txBody>
      </p:sp>
      <p:sp>
        <p:nvSpPr>
          <p:cNvPr id="63497" name="TextBox 9"/>
          <p:cNvSpPr txBox="1">
            <a:spLocks noChangeArrowheads="1"/>
          </p:cNvSpPr>
          <p:nvPr/>
        </p:nvSpPr>
        <p:spPr bwMode="auto">
          <a:xfrm>
            <a:off x="5497513" y="1801813"/>
            <a:ext cx="668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C.SW</a:t>
            </a:r>
            <a:endParaRPr lang="he-IL" sz="1400"/>
          </a:p>
        </p:txBody>
      </p:sp>
      <p:cxnSp>
        <p:nvCxnSpPr>
          <p:cNvPr id="63498" name="מחבר חץ ישר 10"/>
          <p:cNvCxnSpPr>
            <a:cxnSpLocks noChangeShapeType="1"/>
          </p:cNvCxnSpPr>
          <p:nvPr/>
        </p:nvCxnSpPr>
        <p:spPr bwMode="auto">
          <a:xfrm flipV="1">
            <a:off x="6043613" y="1801813"/>
            <a:ext cx="836612" cy="22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3499" name="TextBox 5"/>
          <p:cNvSpPr txBox="1">
            <a:spLocks noChangeArrowheads="1"/>
          </p:cNvSpPr>
          <p:nvPr/>
        </p:nvSpPr>
        <p:spPr bwMode="auto">
          <a:xfrm>
            <a:off x="546100" y="2219325"/>
            <a:ext cx="523875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Q=1</a:t>
            </a:r>
          </a:p>
          <a:p>
            <a:pPr eaLnBrk="1" hangingPunct="1"/>
            <a:endParaRPr lang="en-US" sz="1400"/>
          </a:p>
          <a:p>
            <a:pPr eaLnBrk="1" hangingPunct="1"/>
            <a:endParaRPr lang="en-US" sz="1400"/>
          </a:p>
          <a:p>
            <a:pPr eaLnBrk="1" hangingPunct="1"/>
            <a:r>
              <a:rPr lang="en-US" sz="1400"/>
              <a:t>Q=2</a:t>
            </a:r>
          </a:p>
          <a:p>
            <a:pPr eaLnBrk="1" hangingPunct="1"/>
            <a:endParaRPr lang="en-US" sz="1400"/>
          </a:p>
          <a:p>
            <a:pPr eaLnBrk="1" hangingPunct="1"/>
            <a:endParaRPr lang="en-US" sz="1400"/>
          </a:p>
          <a:p>
            <a:pPr eaLnBrk="1" hangingPunct="1"/>
            <a:r>
              <a:rPr lang="en-US" sz="1400"/>
              <a:t>Q=4</a:t>
            </a:r>
          </a:p>
          <a:p>
            <a:pPr eaLnBrk="1" hangingPunct="1"/>
            <a:endParaRPr lang="en-US" sz="1400"/>
          </a:p>
          <a:p>
            <a:pPr eaLnBrk="1" hangingPunct="1"/>
            <a:endParaRPr lang="en-US" sz="1400"/>
          </a:p>
          <a:p>
            <a:pPr eaLnBrk="1" hangingPunct="1"/>
            <a:r>
              <a:rPr lang="en-US" sz="1400"/>
              <a:t>Q=8</a:t>
            </a:r>
            <a:endParaRPr lang="he-IL" sz="1400"/>
          </a:p>
        </p:txBody>
      </p:sp>
      <p:sp>
        <p:nvSpPr>
          <p:cNvPr id="63500" name="TextBox 6"/>
          <p:cNvSpPr txBox="1">
            <a:spLocks noChangeArrowheads="1"/>
          </p:cNvSpPr>
          <p:nvPr/>
        </p:nvSpPr>
        <p:spPr bwMode="auto">
          <a:xfrm>
            <a:off x="334963" y="919163"/>
            <a:ext cx="3378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100Q</a:t>
            </a:r>
          </a:p>
          <a:p>
            <a:pPr eaLnBrk="1" hangingPunct="1"/>
            <a:r>
              <a:rPr lang="en-US" sz="1400"/>
              <a:t>Q= 1, 2, 4,8,16,32,64 </a:t>
            </a:r>
            <a:endParaRPr lang="he-IL" sz="1400"/>
          </a:p>
        </p:txBody>
      </p:sp>
      <p:sp>
        <p:nvSpPr>
          <p:cNvPr id="63501" name="TextBox 7"/>
          <p:cNvSpPr txBox="1">
            <a:spLocks noChangeArrowheads="1"/>
          </p:cNvSpPr>
          <p:nvPr/>
        </p:nvSpPr>
        <p:spPr bwMode="auto">
          <a:xfrm>
            <a:off x="3970338" y="4325938"/>
            <a:ext cx="1738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/>
              <a:t>הפסקה 15 דקות</a:t>
            </a:r>
          </a:p>
          <a:p>
            <a:pPr eaLnBrk="1" hangingPunct="1"/>
            <a:r>
              <a:rPr lang="he-IL" sz="1400"/>
              <a:t>עד 19:54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F9342DD-AB2D-4414-9889-87A63BFC29E5}" type="slidenum">
              <a:rPr lang="he-IL" sz="1400" smtClean="0"/>
              <a:pPr eaLnBrk="1" hangingPunct="1"/>
              <a:t>64</a:t>
            </a:fld>
            <a:endParaRPr lang="en-US" sz="1400" smtClean="0"/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Shortest process next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Aginin</a:t>
            </a:r>
            <a:r>
              <a:rPr lang="he-IL" smtClean="0">
                <a:cs typeface="Times New Roman" pitchFamily="18" charset="0"/>
              </a:rPr>
              <a:t>g</a:t>
            </a:r>
          </a:p>
          <a:p>
            <a:pPr eaLnBrk="1" hangingPunct="1">
              <a:buFontTx/>
              <a:buNone/>
            </a:pPr>
            <a:r>
              <a:rPr lang="he-IL" smtClean="0">
                <a:cs typeface="Times New Roman" pitchFamily="18" charset="0"/>
              </a:rPr>
              <a:t>	 </a:t>
            </a:r>
            <a:r>
              <a:rPr lang="en-US" smtClean="0">
                <a:cs typeface="Times New Roman" pitchFamily="18" charset="0"/>
              </a:rPr>
              <a:t>at</a:t>
            </a:r>
            <a:r>
              <a:rPr lang="en-US" sz="1600" smtClean="0">
                <a:cs typeface="Times New Roman" pitchFamily="18" charset="0"/>
              </a:rPr>
              <a:t>0+ </a:t>
            </a:r>
            <a:r>
              <a:rPr lang="en-US" smtClean="0">
                <a:cs typeface="Times New Roman" pitchFamily="18" charset="0"/>
              </a:rPr>
              <a:t>(1-a)t</a:t>
            </a:r>
            <a:r>
              <a:rPr lang="en-US" sz="1600" smtClean="0">
                <a:cs typeface="Times New Roman" pitchFamily="18" charset="0"/>
              </a:rPr>
              <a:t>1</a:t>
            </a:r>
          </a:p>
          <a:p>
            <a:pPr eaLnBrk="1" hangingPunct="1">
              <a:buFontTx/>
              <a:buNone/>
            </a:pPr>
            <a:endParaRPr lang="en-US" sz="1600" smtClean="0"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sz="1600" smtClean="0">
                <a:cs typeface="Times New Roman" pitchFamily="18" charset="0"/>
              </a:rPr>
              <a:t>     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DFFF3E2-F8CF-4425-8F1A-618391763E0E}" type="slidenum">
              <a:rPr lang="he-IL" sz="1400" smtClean="0"/>
              <a:pPr eaLnBrk="1" hangingPunct="1"/>
              <a:t>65</a:t>
            </a:fld>
            <a:endParaRPr lang="en-US" sz="1400" smtClean="0"/>
          </a:p>
        </p:txBody>
      </p:sp>
      <p:sp>
        <p:nvSpPr>
          <p:cNvPr id="65539" name="מציין מיקום של מספר שקופית 5"/>
          <p:cNvSpPr txBox="1">
            <a:spLocks/>
          </p:cNvSpPr>
          <p:nvPr/>
        </p:nvSpPr>
        <p:spPr bwMode="auto">
          <a:xfrm>
            <a:off x="8712200" y="6642100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E6EE501A-35E9-467F-9504-C5A95419CC93}" type="slidenum">
              <a:rPr lang="he-IL" sz="1400">
                <a:cs typeface="Times New Roman" pitchFamily="18" charset="0"/>
              </a:rPr>
              <a:pPr algn="r" eaLnBrk="1" hangingPunct="1"/>
              <a:t>65</a:t>
            </a:fld>
            <a:endParaRPr lang="en-US" sz="1400">
              <a:cs typeface="Times New Roman" pitchFamily="18" charset="0"/>
            </a:endParaRPr>
          </a:p>
        </p:txBody>
      </p:sp>
      <p:sp>
        <p:nvSpPr>
          <p:cNvPr id="65540" name="Rectangle 2"/>
          <p:cNvSpPr txBox="1">
            <a:spLocks noChangeArrowheads="1"/>
          </p:cNvSpPr>
          <p:nvPr/>
        </p:nvSpPr>
        <p:spPr bwMode="auto">
          <a:xfrm>
            <a:off x="923925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sz="4400">
                <a:solidFill>
                  <a:srgbClr val="FF0000"/>
                </a:solidFill>
              </a:rPr>
              <a:t>Shortest process next</a:t>
            </a:r>
          </a:p>
        </p:txBody>
      </p:sp>
      <p:sp>
        <p:nvSpPr>
          <p:cNvPr id="65541" name="Rectangle 3"/>
          <p:cNvSpPr txBox="1">
            <a:spLocks noChangeArrowheads="1"/>
          </p:cNvSpPr>
          <p:nvPr/>
        </p:nvSpPr>
        <p:spPr bwMode="auto">
          <a:xfrm>
            <a:off x="715963" y="14874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3200">
                <a:solidFill>
                  <a:schemeClr val="accent2"/>
                </a:solidFill>
              </a:rPr>
              <a:t>Aginin</a:t>
            </a:r>
            <a:r>
              <a:rPr lang="he-IL" sz="3200">
                <a:solidFill>
                  <a:schemeClr val="accent2"/>
                </a:solidFill>
                <a:cs typeface="Times New Roman" pitchFamily="18" charset="0"/>
              </a:rPr>
              <a:t>g</a:t>
            </a:r>
            <a:endParaRPr lang="en-US" sz="3200">
              <a:solidFill>
                <a:schemeClr val="accent2"/>
              </a:solidFill>
              <a:cs typeface="Times New Roman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he-IL" sz="3200">
                <a:solidFill>
                  <a:schemeClr val="accent2"/>
                </a:solidFill>
                <a:cs typeface="Times New Roman" pitchFamily="18" charset="0"/>
              </a:rPr>
              <a:t> </a:t>
            </a:r>
            <a:r>
              <a:rPr lang="en-US" sz="3200">
                <a:solidFill>
                  <a:schemeClr val="accent2"/>
                </a:solidFill>
                <a:cs typeface="Times New Roman" pitchFamily="18" charset="0"/>
              </a:rPr>
              <a:t>at</a:t>
            </a:r>
            <a:r>
              <a:rPr lang="en-US" sz="1600">
                <a:solidFill>
                  <a:schemeClr val="accent2"/>
                </a:solidFill>
                <a:cs typeface="Times New Roman" pitchFamily="18" charset="0"/>
              </a:rPr>
              <a:t>0+ </a:t>
            </a:r>
            <a:r>
              <a:rPr lang="en-US" sz="3200">
                <a:solidFill>
                  <a:schemeClr val="accent2"/>
                </a:solidFill>
                <a:cs typeface="Times New Roman" pitchFamily="18" charset="0"/>
              </a:rPr>
              <a:t>(1-a)t</a:t>
            </a:r>
            <a:r>
              <a:rPr lang="en-US" sz="1600">
                <a:solidFill>
                  <a:schemeClr val="accent2"/>
                </a:solidFill>
                <a:cs typeface="Times New Roman" pitchFamily="18" charset="0"/>
              </a:rPr>
              <a:t>1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</a:pPr>
            <a:endParaRPr lang="he-IL" sz="3200">
              <a:solidFill>
                <a:schemeClr val="accent2"/>
              </a:solidFill>
              <a:cs typeface="Times New Roman" pitchFamily="18" charset="0"/>
            </a:endParaRPr>
          </a:p>
          <a:p>
            <a:pPr algn="r" rtl="1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he-IL" sz="3200">
                <a:solidFill>
                  <a:schemeClr val="accent2"/>
                </a:solidFill>
                <a:cs typeface="Times New Roman" pitchFamily="18" charset="0"/>
              </a:rPr>
              <a:t>	צפי התחלתי 80</a:t>
            </a:r>
          </a:p>
          <a:p>
            <a:pPr algn="r" rtl="1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he-IL" sz="1600">
                <a:solidFill>
                  <a:schemeClr val="accent2"/>
                </a:solidFill>
                <a:cs typeface="Times New Roman" pitchFamily="18" charset="0"/>
              </a:rPr>
              <a:t>זמני ריצה שנמדדו בפועל (משאל לימין)  80,40,20,10</a:t>
            </a:r>
          </a:p>
          <a:p>
            <a:pPr algn="r" rtl="1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he-IL" sz="1600">
                <a:solidFill>
                  <a:schemeClr val="accent2"/>
                </a:solidFill>
                <a:cs typeface="Times New Roman" pitchFamily="18" charset="0"/>
              </a:rPr>
              <a:t>מה צפי זמן ריצה הבא?</a:t>
            </a:r>
          </a:p>
          <a:p>
            <a:pPr algn="r" rtl="1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1600">
                <a:solidFill>
                  <a:schemeClr val="accent2"/>
                </a:solidFill>
                <a:cs typeface="Times New Roman" pitchFamily="18" charset="0"/>
              </a:rPr>
              <a:t>A=1/2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1600">
                <a:solidFill>
                  <a:schemeClr val="accent2"/>
                </a:solidFill>
                <a:cs typeface="Times New Roman" pitchFamily="18" charset="0"/>
              </a:rPr>
              <a:t>0.5*80+0.5*80=80  -&gt;60-&gt;40-&gt;25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600">
              <a:solidFill>
                <a:schemeClr val="accent2"/>
              </a:solidFill>
              <a:cs typeface="Times New Roman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1600">
                <a:solidFill>
                  <a:schemeClr val="accent2"/>
                </a:solidFill>
                <a:cs typeface="Times New Roman" pitchFamily="18" charset="0"/>
              </a:rPr>
              <a:t>       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45DC369-EA6F-4E8B-8DE2-C160539B6DD0}" type="slidenum">
              <a:rPr lang="he-IL" sz="1400" smtClean="0"/>
              <a:pPr eaLnBrk="1" hangingPunct="1"/>
              <a:t>66</a:t>
            </a:fld>
            <a:endParaRPr lang="en-US" sz="1400" smtClean="0"/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Lottery 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r" rtl="1" eaLnBrk="1" hangingPunct="1">
              <a:buFontTx/>
              <a:buNone/>
            </a:pPr>
            <a:r>
              <a:rPr lang="he-IL" smtClean="0">
                <a:cs typeface="Times New Roman" pitchFamily="18" charset="0"/>
              </a:rPr>
              <a:t>הגרלת כרטיסים,</a:t>
            </a:r>
          </a:p>
          <a:p>
            <a:pPr algn="r" rtl="1" eaLnBrk="1" hangingPunct="1">
              <a:buFontTx/>
              <a:buNone/>
            </a:pPr>
            <a:r>
              <a:rPr lang="he-IL" smtClean="0">
                <a:cs typeface="Times New Roman" pitchFamily="18" charset="0"/>
              </a:rPr>
              <a:t>המשתמש יכול לחלק כרטיסים בהסתברות שונה בין בניו/נכדיו או תהליכוניו</a:t>
            </a:r>
          </a:p>
          <a:p>
            <a:pPr algn="r" rtl="1" eaLnBrk="1" hangingPunct="1">
              <a:buFontTx/>
              <a:buNone/>
            </a:pPr>
            <a:r>
              <a:rPr lang="he-IL" smtClean="0">
                <a:cs typeface="Times New Roman" pitchFamily="18" charset="0"/>
              </a:rPr>
              <a:t>למשל חלוקת מניות ל</a:t>
            </a:r>
          </a:p>
          <a:p>
            <a:pPr algn="r" rtl="1" eaLnBrk="1" hangingPunct="1">
              <a:buFontTx/>
              <a:buNone/>
            </a:pPr>
            <a:r>
              <a:rPr lang="he-IL" smtClean="0">
                <a:cs typeface="Times New Roman" pitchFamily="18" charset="0"/>
              </a:rPr>
              <a:t>70,20,7,3</a:t>
            </a:r>
          </a:p>
          <a:p>
            <a:pPr algn="r" rtl="1" eaLnBrk="1" hangingPunct="1">
              <a:buFontTx/>
              <a:buNone/>
            </a:pPr>
            <a:r>
              <a:rPr lang="he-IL" smtClean="0">
                <a:cs typeface="Times New Roman" pitchFamily="18" charset="0"/>
              </a:rPr>
              <a:t>ההסתברות שהתהליך עם 70 מניות יעלה בגורל</a:t>
            </a:r>
            <a:endParaRPr lang="en-US" smtClean="0"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5EF6C5E-7202-430A-94BC-AD3C35279665}" type="slidenum">
              <a:rPr lang="he-IL" sz="1400" smtClean="0"/>
              <a:pPr eaLnBrk="1" hangingPunct="1"/>
              <a:t>67</a:t>
            </a:fld>
            <a:endParaRPr lang="en-US" sz="140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Guaranteed scheduling 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r" rtl="1" eaLnBrk="1" hangingPunct="1"/>
            <a:r>
              <a:rPr lang="he-IL" smtClean="0">
                <a:cs typeface="Times New Roman" pitchFamily="18" charset="0"/>
              </a:rPr>
              <a:t>הבטחת חלוקת זמן זהה בין תהליכים </a:t>
            </a:r>
          </a:p>
          <a:p>
            <a:pPr algn="r" rtl="1" eaLnBrk="1" hangingPunct="1">
              <a:buFontTx/>
              <a:buNone/>
            </a:pPr>
            <a:endParaRPr lang="en-US" smtClean="0"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C5E1114-05CF-46C2-ABF2-1D7465DFB5FF}" type="slidenum">
              <a:rPr lang="he-IL" sz="1400" smtClean="0"/>
              <a:pPr eaLnBrk="1" hangingPunct="1"/>
              <a:t>68</a:t>
            </a:fld>
            <a:endParaRPr lang="en-US" sz="1400" smtClean="0"/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Fair share scheduling </a:t>
            </a:r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r" rtl="1" eaLnBrk="1" hangingPunct="1">
              <a:buFontTx/>
              <a:buNone/>
            </a:pPr>
            <a:r>
              <a:rPr lang="he-IL" smtClean="0">
                <a:cs typeface="Times New Roman" pitchFamily="18" charset="0"/>
              </a:rPr>
              <a:t>חלוקת זמן הוגנת בין משתמשים</a:t>
            </a:r>
            <a:endParaRPr lang="en-US" smtClean="0"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41EE0A7-201B-46B5-9DD7-7FD10C5AA3D8}" type="slidenum">
              <a:rPr lang="he-IL" sz="1400" smtClean="0"/>
              <a:pPr eaLnBrk="1" hangingPunct="1"/>
              <a:t>69</a:t>
            </a:fld>
            <a:endParaRPr lang="en-US" sz="1400" smtClean="0"/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62025"/>
          </a:xfrm>
        </p:spPr>
        <p:txBody>
          <a:bodyPr/>
          <a:lstStyle/>
          <a:p>
            <a:pPr eaLnBrk="1" hangingPunct="1"/>
            <a:r>
              <a:rPr lang="en-US" sz="4000" smtClean="0"/>
              <a:t>Scheduling in Real-Time Systems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Schedulable real-time system</a:t>
            </a:r>
          </a:p>
          <a:p>
            <a:pPr eaLnBrk="1" hangingPunct="1"/>
            <a:r>
              <a:rPr lang="en-US" smtClean="0"/>
              <a:t>Given</a:t>
            </a:r>
          </a:p>
          <a:p>
            <a:pPr lvl="1" eaLnBrk="1" hangingPunct="1"/>
            <a:r>
              <a:rPr lang="en-US" i="1" smtClean="0"/>
              <a:t>m</a:t>
            </a:r>
            <a:r>
              <a:rPr lang="en-US" smtClean="0"/>
              <a:t> periodic events</a:t>
            </a:r>
          </a:p>
          <a:p>
            <a:pPr lvl="1" eaLnBrk="1" hangingPunct="1"/>
            <a:r>
              <a:rPr lang="en-US" smtClean="0"/>
              <a:t>event </a:t>
            </a:r>
            <a:r>
              <a:rPr lang="en-US" i="1" smtClean="0"/>
              <a:t>i</a:t>
            </a:r>
            <a:r>
              <a:rPr lang="en-US" smtClean="0"/>
              <a:t> occurs within period P</a:t>
            </a:r>
            <a:r>
              <a:rPr lang="en-US" baseline="-25000" smtClean="0"/>
              <a:t>i</a:t>
            </a:r>
            <a:r>
              <a:rPr lang="en-US" smtClean="0"/>
              <a:t> and requires C</a:t>
            </a:r>
            <a:r>
              <a:rPr lang="en-US" baseline="-25000" smtClean="0"/>
              <a:t>i</a:t>
            </a:r>
            <a:r>
              <a:rPr lang="en-US" smtClean="0"/>
              <a:t> seconds</a:t>
            </a:r>
          </a:p>
          <a:p>
            <a:pPr eaLnBrk="1" hangingPunct="1"/>
            <a:r>
              <a:rPr lang="en-US" smtClean="0"/>
              <a:t>Then the load can only be handled if</a:t>
            </a:r>
          </a:p>
        </p:txBody>
      </p:sp>
      <p:graphicFrame>
        <p:nvGraphicFramePr>
          <p:cNvPr id="69637" name="Object 4"/>
          <p:cNvGraphicFramePr>
            <a:graphicFrameLocks noChangeAspect="1"/>
          </p:cNvGraphicFramePr>
          <p:nvPr/>
        </p:nvGraphicFramePr>
        <p:xfrm>
          <a:off x="3454400" y="5081588"/>
          <a:ext cx="1954213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Equation" r:id="rId4" imgW="583947" imgH="444307" progId="Equation.DSMT4">
                  <p:embed/>
                </p:oleObj>
              </mc:Choice>
              <mc:Fallback>
                <p:oleObj name="Equation" r:id="rId4" imgW="583947" imgH="444307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400" y="5081588"/>
                        <a:ext cx="1954213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8" name="TextBox 1"/>
          <p:cNvSpPr txBox="1">
            <a:spLocks noChangeArrowheads="1"/>
          </p:cNvSpPr>
          <p:nvPr/>
        </p:nvSpPr>
        <p:spPr bwMode="auto">
          <a:xfrm>
            <a:off x="5441950" y="5597525"/>
            <a:ext cx="31559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20/100,    17/100 , 18/200, </a:t>
            </a:r>
          </a:p>
          <a:p>
            <a:pPr algn="r" eaLnBrk="1" hangingPunct="1"/>
            <a:r>
              <a:rPr lang="he-IL" sz="1400"/>
              <a:t>מניחים החלפה זניחה</a:t>
            </a:r>
          </a:p>
          <a:p>
            <a:pPr algn="r" rtl="1" eaLnBrk="1" hangingPunct="1"/>
            <a:r>
              <a:rPr lang="he-IL" sz="1400"/>
              <a:t>שאלות במבחן : כמה תהליכים של 17/100 ניתן להוסיף למערכת? תשובה 3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5F8A66A-9403-49CF-9472-340ECEE03EA6}" type="slidenum">
              <a:rPr lang="he-IL" sz="1400" smtClean="0"/>
              <a:pPr eaLnBrk="1" hangingPunct="1"/>
              <a:t>7</a:t>
            </a:fld>
            <a:endParaRPr lang="en-US" sz="140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Process States (1)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5450" y="4238625"/>
            <a:ext cx="7772400" cy="1485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Possible process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running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blocked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ready</a:t>
            </a:r>
            <a:endParaRPr 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Transitions between states shown</a:t>
            </a:r>
            <a:endParaRPr lang="en-US" sz="2400" smtClean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512888"/>
            <a:ext cx="76390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1079500" y="2032000"/>
            <a:ext cx="723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IO</a:t>
            </a:r>
            <a:endParaRPr lang="he-IL" dirty="0"/>
          </a:p>
        </p:txBody>
      </p:sp>
      <p:sp>
        <p:nvSpPr>
          <p:cNvPr id="7175" name="TextBox 6"/>
          <p:cNvSpPr txBox="1">
            <a:spLocks noChangeArrowheads="1"/>
          </p:cNvSpPr>
          <p:nvPr/>
        </p:nvSpPr>
        <p:spPr bwMode="auto">
          <a:xfrm>
            <a:off x="3581400" y="1636713"/>
            <a:ext cx="1612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dirty="0"/>
              <a:t>נגמר ה </a:t>
            </a:r>
            <a:r>
              <a:rPr lang="en-US" dirty="0" err="1"/>
              <a:t>quantom</a:t>
            </a:r>
            <a:endParaRPr lang="he-IL" dirty="0"/>
          </a:p>
        </p:txBody>
      </p:sp>
      <p:sp>
        <p:nvSpPr>
          <p:cNvPr id="7176" name="TextBox 7"/>
          <p:cNvSpPr txBox="1">
            <a:spLocks noChangeArrowheads="1"/>
          </p:cNvSpPr>
          <p:nvPr/>
        </p:nvSpPr>
        <p:spPr bwMode="auto">
          <a:xfrm>
            <a:off x="825500" y="3314700"/>
            <a:ext cx="10795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dirty="0"/>
              <a:t>ממתין ל</a:t>
            </a:r>
            <a:r>
              <a:rPr lang="en-US" dirty="0"/>
              <a:t>IO</a:t>
            </a:r>
            <a:r>
              <a:rPr lang="he-IL" dirty="0"/>
              <a:t> </a:t>
            </a:r>
          </a:p>
        </p:txBody>
      </p:sp>
      <p:sp>
        <p:nvSpPr>
          <p:cNvPr id="7177" name="TextBox 8"/>
          <p:cNvSpPr txBox="1">
            <a:spLocks noChangeArrowheads="1"/>
          </p:cNvSpPr>
          <p:nvPr/>
        </p:nvSpPr>
        <p:spPr bwMode="auto">
          <a:xfrm>
            <a:off x="2336800" y="255111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 dirty="0"/>
              <a:t>מקבל תזמון</a:t>
            </a:r>
          </a:p>
        </p:txBody>
      </p:sp>
      <p:sp>
        <p:nvSpPr>
          <p:cNvPr id="7178" name="TextBox 9"/>
          <p:cNvSpPr txBox="1">
            <a:spLocks noChangeArrowheads="1"/>
          </p:cNvSpPr>
          <p:nvPr/>
        </p:nvSpPr>
        <p:spPr bwMode="auto">
          <a:xfrm>
            <a:off x="2222500" y="3589338"/>
            <a:ext cx="9271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rtl="1" eaLnBrk="1" hangingPunct="1"/>
            <a:r>
              <a:rPr lang="he-IL" sz="1400" dirty="0"/>
              <a:t>אירוע הגיע </a:t>
            </a:r>
            <a:r>
              <a:rPr lang="he-IL" sz="1400" dirty="0" err="1"/>
              <a:t>ומ"ה</a:t>
            </a:r>
            <a:r>
              <a:rPr lang="he-IL" sz="1400" dirty="0"/>
              <a:t> טיפלה בו </a:t>
            </a:r>
          </a:p>
        </p:txBody>
      </p:sp>
      <p:sp>
        <p:nvSpPr>
          <p:cNvPr id="7179" name="TextBox 13"/>
          <p:cNvSpPr txBox="1">
            <a:spLocks noChangeArrowheads="1"/>
          </p:cNvSpPr>
          <p:nvPr/>
        </p:nvSpPr>
        <p:spPr bwMode="auto">
          <a:xfrm>
            <a:off x="695325" y="2551113"/>
            <a:ext cx="942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 dirty="0" err="1"/>
              <a:t>אמיתי</a:t>
            </a:r>
            <a:endParaRPr lang="he-IL" sz="1400" dirty="0"/>
          </a:p>
        </p:txBody>
      </p:sp>
      <p:sp>
        <p:nvSpPr>
          <p:cNvPr id="7180" name="TextBox 18"/>
          <p:cNvSpPr txBox="1">
            <a:spLocks noChangeArrowheads="1"/>
          </p:cNvSpPr>
          <p:nvPr/>
        </p:nvSpPr>
        <p:spPr bwMode="auto">
          <a:xfrm>
            <a:off x="3916363" y="2555875"/>
            <a:ext cx="942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he-IL" sz="1400" dirty="0"/>
              <a:t>מדומה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/>
      <p:bldP spid="7175" grpId="0"/>
      <p:bldP spid="7176" grpId="0"/>
      <p:bldP spid="7177" grpId="0"/>
      <p:bldP spid="7178" grpId="0"/>
      <p:bldP spid="7179" grpId="0"/>
      <p:bldP spid="718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BCAA514-FE29-4C7D-A98C-AABCECF18BD1}" type="slidenum">
              <a:rPr lang="he-IL" sz="1400" smtClean="0"/>
              <a:pPr eaLnBrk="1" hangingPunct="1"/>
              <a:t>70</a:t>
            </a:fld>
            <a:endParaRPr lang="en-US" sz="1400" smtClean="0"/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65405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Policy versus Mechanism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3900" y="1587500"/>
            <a:ext cx="7772400" cy="4927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Separate what is </a:t>
            </a:r>
            <a:r>
              <a:rPr lang="en-US" u="sng" smtClean="0"/>
              <a:t>allowed</a:t>
            </a:r>
            <a:r>
              <a:rPr lang="en-US" smtClean="0"/>
              <a:t> to be done with </a:t>
            </a:r>
            <a:r>
              <a:rPr lang="en-US" u="sng" smtClean="0"/>
              <a:t>how</a:t>
            </a:r>
            <a:r>
              <a:rPr lang="en-US" smtClean="0"/>
              <a:t> it is done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 process knows which of its children threads are important and need priority</a:t>
            </a:r>
          </a:p>
          <a:p>
            <a:pPr lvl="1"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Scheduling algorithm parameterized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mechanism in the kernel</a:t>
            </a:r>
          </a:p>
          <a:p>
            <a:pPr lvl="1" eaLnBrk="1" hangingPunct="1">
              <a:lnSpc>
                <a:spcPct val="90000"/>
              </a:lnSpc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Parameters filled in by user processes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policy set by user process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A828FC3-E5CB-406E-84A6-336E06F8DC38}" type="slidenum">
              <a:rPr lang="he-IL" sz="1400" smtClean="0"/>
              <a:pPr eaLnBrk="1" hangingPunct="1"/>
              <a:t>71</a:t>
            </a:fld>
            <a:endParaRPr lang="en-US" sz="1400" smtClean="0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Thread Scheduling (1)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5210175"/>
            <a:ext cx="7772400" cy="5143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Possible scheduling of user-level threads</a:t>
            </a:r>
            <a:endParaRPr lang="en-US" sz="28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50-msec process quantum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threads run 5 msec/CPU burst</a:t>
            </a:r>
          </a:p>
        </p:txBody>
      </p:sp>
      <p:pic>
        <p:nvPicPr>
          <p:cNvPr id="71685" name="Picture 5" descr="2-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1079500"/>
            <a:ext cx="45783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38C88ED-06A6-4287-B836-24877D5FA3AE}" type="slidenum">
              <a:rPr lang="he-IL" sz="1400" smtClean="0"/>
              <a:pPr eaLnBrk="1" hangingPunct="1"/>
              <a:t>72</a:t>
            </a:fld>
            <a:endParaRPr lang="en-US" sz="1400" smtClean="0"/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Thread Scheduling (2)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5124450"/>
            <a:ext cx="7772400" cy="9715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Possible scheduling of kernel-level threads</a:t>
            </a:r>
            <a:endParaRPr lang="en-US" sz="28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50-msec process quantum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threads run 5 msec/CPU burst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</p:txBody>
      </p:sp>
      <p:pic>
        <p:nvPicPr>
          <p:cNvPr id="72709" name="Picture 5" descr="2-4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992188"/>
            <a:ext cx="3784600" cy="400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4D36B30-5734-4B9A-987B-F8643EF4228F}" type="slidenum">
              <a:rPr lang="he-IL" sz="1400" smtClean="0"/>
              <a:pPr eaLnBrk="1" hangingPunct="1"/>
              <a:t>8</a:t>
            </a:fld>
            <a:endParaRPr lang="en-US" sz="140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Process States (2)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1525" y="4657725"/>
            <a:ext cx="7772400" cy="1828800"/>
          </a:xfrm>
        </p:spPr>
        <p:txBody>
          <a:bodyPr/>
          <a:lstStyle/>
          <a:p>
            <a:pPr eaLnBrk="1" hangingPunct="1"/>
            <a:r>
              <a:rPr lang="en-US" smtClean="0"/>
              <a:t>Lowest layer of process-structured OS</a:t>
            </a:r>
          </a:p>
          <a:p>
            <a:pPr lvl="1" eaLnBrk="1" hangingPunct="1"/>
            <a:r>
              <a:rPr lang="en-US" smtClean="0"/>
              <a:t>handles interrupts, scheduling</a:t>
            </a:r>
          </a:p>
          <a:p>
            <a:pPr eaLnBrk="1" hangingPunct="1"/>
            <a:r>
              <a:rPr lang="en-US" smtClean="0"/>
              <a:t>Above that layer are sequential processes</a:t>
            </a:r>
          </a:p>
        </p:txBody>
      </p:sp>
      <p:pic>
        <p:nvPicPr>
          <p:cNvPr id="819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38" y="1524000"/>
            <a:ext cx="50641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2A226DA-2AE3-4D01-8609-33FF0E263D4D}" type="slidenum">
              <a:rPr lang="he-IL" sz="1400" smtClean="0"/>
              <a:pPr eaLnBrk="1" hangingPunct="1"/>
              <a:t>9</a:t>
            </a:fld>
            <a:endParaRPr lang="en-US" sz="1400" smtClean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917575" y="0"/>
            <a:ext cx="7772400" cy="857250"/>
          </a:xfrm>
        </p:spPr>
        <p:txBody>
          <a:bodyPr/>
          <a:lstStyle/>
          <a:p>
            <a:pPr eaLnBrk="1" hangingPunct="1"/>
            <a:r>
              <a:rPr lang="en-US" smtClean="0"/>
              <a:t>Implementation of Processes (1)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0100" y="5953125"/>
            <a:ext cx="7772400" cy="51435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Some Fields of a process table entry</a:t>
            </a:r>
          </a:p>
        </p:txBody>
      </p:sp>
      <p:pic>
        <p:nvPicPr>
          <p:cNvPr id="9221" name="Picture 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1352550"/>
            <a:ext cx="7089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1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2081</Words>
  <Application>Microsoft Office PowerPoint</Application>
  <PresentationFormat>‫הצגה על המסך (4:3)</PresentationFormat>
  <Paragraphs>726</Paragraphs>
  <Slides>72</Slides>
  <Notes>68</Notes>
  <HiddenSlides>0</HiddenSlides>
  <MMClips>0</MMClips>
  <ScaleCrop>false</ScaleCrop>
  <HeadingPairs>
    <vt:vector size="8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72</vt:i4>
      </vt:variant>
    </vt:vector>
  </HeadingPairs>
  <TitlesOfParts>
    <vt:vector size="78" baseType="lpstr">
      <vt:lpstr>Times New Roman</vt:lpstr>
      <vt:lpstr>Arial</vt:lpstr>
      <vt:lpstr>Wingdings</vt:lpstr>
      <vt:lpstr>Helvetica</vt:lpstr>
      <vt:lpstr>Default Design</vt:lpstr>
      <vt:lpstr>MathType 4.0 Equation</vt:lpstr>
      <vt:lpstr>Processes and Threads</vt:lpstr>
      <vt:lpstr>Processes The Process Model</vt:lpstr>
      <vt:lpstr>Processes The Process Model</vt:lpstr>
      <vt:lpstr>Process Creation</vt:lpstr>
      <vt:lpstr>Process Termination</vt:lpstr>
      <vt:lpstr>Process Hierarchies</vt:lpstr>
      <vt:lpstr>Process States (1)</vt:lpstr>
      <vt:lpstr>Process States (2)</vt:lpstr>
      <vt:lpstr>Implementation of Processes (1)</vt:lpstr>
      <vt:lpstr>Implementation of Processes (2)</vt:lpstr>
      <vt:lpstr>מצגת של PowerPoint</vt:lpstr>
      <vt:lpstr>Thread Usage (1)</vt:lpstr>
      <vt:lpstr>Thread Usage (2)</vt:lpstr>
      <vt:lpstr>Thread Usage (3)</vt:lpstr>
      <vt:lpstr>Thread Usage (4)</vt:lpstr>
      <vt:lpstr>Threads The Thread Model (1)</vt:lpstr>
      <vt:lpstr>The Thread Model (2)</vt:lpstr>
      <vt:lpstr>The Thread Model (3)</vt:lpstr>
      <vt:lpstr>מצגת של PowerPoint</vt:lpstr>
      <vt:lpstr>מצגת של PowerPoint</vt:lpstr>
      <vt:lpstr>Implementing Threads in User Space</vt:lpstr>
      <vt:lpstr>Implementing Threads in the Kernel</vt:lpstr>
      <vt:lpstr>Hybrid Implementations</vt:lpstr>
      <vt:lpstr>Scheduler Activations</vt:lpstr>
      <vt:lpstr>Pop-Up Threads</vt:lpstr>
      <vt:lpstr>Making Single-Threaded Code Multithreaded (1)</vt:lpstr>
      <vt:lpstr>Making Single-Threaded Code Multithreaded (2)</vt:lpstr>
      <vt:lpstr>Interprocess Communication Race Conditions</vt:lpstr>
      <vt:lpstr>מצגת של PowerPoint</vt:lpstr>
      <vt:lpstr>Critical Regions (1) </vt:lpstr>
      <vt:lpstr>Critical Regions (2)</vt:lpstr>
      <vt:lpstr>מצגת של PowerPoint</vt:lpstr>
      <vt:lpstr>Strict Alternation </vt:lpstr>
      <vt:lpstr>Peterson's Solution</vt:lpstr>
      <vt:lpstr>The TSL Instruction</vt:lpstr>
      <vt:lpstr>מצגת של PowerPoint</vt:lpstr>
      <vt:lpstr>Sleep and Wakeup</vt:lpstr>
      <vt:lpstr>Semaphores</vt:lpstr>
      <vt:lpstr>Mutexes</vt:lpstr>
      <vt:lpstr>Monitors (1)</vt:lpstr>
      <vt:lpstr>Monitors (2)</vt:lpstr>
      <vt:lpstr>Monitors (3)</vt:lpstr>
      <vt:lpstr>Monitors (4)</vt:lpstr>
      <vt:lpstr>Message Passing</vt:lpstr>
      <vt:lpstr>Barriers</vt:lpstr>
      <vt:lpstr>Dining Philosophers (1)</vt:lpstr>
      <vt:lpstr>Dining Philosophers (2)</vt:lpstr>
      <vt:lpstr>Dining Philosophers (3)</vt:lpstr>
      <vt:lpstr>Dining Philosophers (4)</vt:lpstr>
      <vt:lpstr>The Readers and Writers Problem</vt:lpstr>
      <vt:lpstr>The Sleeping Barber Problem (1)</vt:lpstr>
      <vt:lpstr>The Sleeping Barber Problem (2)</vt:lpstr>
      <vt:lpstr>Scheduling Introduction to Scheduling (1)</vt:lpstr>
      <vt:lpstr>מצגת של PowerPoint</vt:lpstr>
      <vt:lpstr>Introduction to Scheduling (2)</vt:lpstr>
      <vt:lpstr>מצגת של PowerPoint</vt:lpstr>
      <vt:lpstr>Scheduling in Batch Systems (1)</vt:lpstr>
      <vt:lpstr>מצגת של PowerPoint</vt:lpstr>
      <vt:lpstr>Shortest remaining Time next PREEMPTIVE</vt:lpstr>
      <vt:lpstr>Scheduling in Batch Systems (2)</vt:lpstr>
      <vt:lpstr>מצגת של PowerPoint</vt:lpstr>
      <vt:lpstr>Scheduling in Interactive Systems (1)</vt:lpstr>
      <vt:lpstr>Scheduling in Interactive Systems (2)</vt:lpstr>
      <vt:lpstr>Shortest process next</vt:lpstr>
      <vt:lpstr>מצגת של PowerPoint</vt:lpstr>
      <vt:lpstr>Lottery </vt:lpstr>
      <vt:lpstr>Guaranteed scheduling </vt:lpstr>
      <vt:lpstr>Fair share scheduling </vt:lpstr>
      <vt:lpstr>Scheduling in Real-Time Systems</vt:lpstr>
      <vt:lpstr>Policy versus Mechanism</vt:lpstr>
      <vt:lpstr>Thread Scheduling (1)</vt:lpstr>
      <vt:lpstr>Thread Scheduling (2)</vt:lpstr>
    </vt:vector>
  </TitlesOfParts>
  <Company>East Texas Data Service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Processes and Threads</dc:title>
  <dc:creator>Steve  Armstrong</dc:creator>
  <cp:lastModifiedBy>יקיר</cp:lastModifiedBy>
  <cp:revision>98</cp:revision>
  <cp:lastPrinted>2001-01-13T17:10:04Z</cp:lastPrinted>
  <dcterms:created xsi:type="dcterms:W3CDTF">2000-11-23T13:54:09Z</dcterms:created>
  <dcterms:modified xsi:type="dcterms:W3CDTF">2011-11-10T19:32:46Z</dcterms:modified>
</cp:coreProperties>
</file>